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89" r:id="rId5"/>
    <p:sldId id="290" r:id="rId6"/>
    <p:sldId id="302" r:id="rId7"/>
    <p:sldId id="301" r:id="rId8"/>
    <p:sldId id="293" r:id="rId9"/>
    <p:sldId id="294" r:id="rId10"/>
    <p:sldId id="303" r:id="rId11"/>
    <p:sldId id="297" r:id="rId12"/>
    <p:sldId id="305" r:id="rId13"/>
    <p:sldId id="306" r:id="rId14"/>
    <p:sldId id="307" r:id="rId15"/>
    <p:sldId id="308" r:id="rId16"/>
    <p:sldId id="309"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adana sekcija" id="{3A57B777-AA04-4007-A9AB-40DEB6D594D4}">
          <p14:sldIdLst>
            <p14:sldId id="289"/>
            <p14:sldId id="290"/>
            <p14:sldId id="302"/>
            <p14:sldId id="301"/>
            <p14:sldId id="293"/>
            <p14:sldId id="294"/>
            <p14:sldId id="303"/>
            <p14:sldId id="297"/>
            <p14:sldId id="305"/>
            <p14:sldId id="306"/>
            <p14:sldId id="307"/>
            <p14:sldId id="308"/>
            <p14:sldId id="309"/>
            <p14:sldId id="299"/>
          </p14:sldIdLst>
        </p14:section>
      </p14:sectionLst>
    </p:ex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82" autoAdjust="0"/>
    <p:restoredTop sz="93725" autoAdjust="0"/>
  </p:normalViewPr>
  <p:slideViewPr>
    <p:cSldViewPr snapToGrid="0" showGuides="1">
      <p:cViewPr varScale="1">
        <p:scale>
          <a:sx n="81" d="100"/>
          <a:sy n="81" d="100"/>
        </p:scale>
        <p:origin x="1056" y="58"/>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F4067-3E76-4D6E-875B-4DC95FBB3224}"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hr-HR"/>
        </a:p>
      </dgm:t>
    </dgm:pt>
    <dgm:pt modelId="{443560B4-4C62-45B0-AD9D-732706746644}">
      <dgm:prSet/>
      <dgm:spPr/>
      <dgm:t>
        <a:bodyPr/>
        <a:lstStyle/>
        <a:p>
          <a:r>
            <a:rPr lang="en-US" dirty="0"/>
            <a:t>S 18 mjeseci dijete počinje shvaćati da i drugi ljudi imaju osjećaje i to je pravo vrijeme početi ih učiti da njihovo ponašanje utječe na druge ljude. </a:t>
          </a:r>
          <a:endParaRPr lang="hr-HR" dirty="0"/>
        </a:p>
      </dgm:t>
    </dgm:pt>
    <dgm:pt modelId="{9C5663A4-4606-4A2E-9BD4-33C3D50F3F00}" type="parTrans" cxnId="{554A9528-7154-4192-B737-4C272E95D80C}">
      <dgm:prSet/>
      <dgm:spPr/>
      <dgm:t>
        <a:bodyPr/>
        <a:lstStyle/>
        <a:p>
          <a:endParaRPr lang="hr-HR"/>
        </a:p>
      </dgm:t>
    </dgm:pt>
    <dgm:pt modelId="{8D22A5EB-170C-4B9F-B1F7-428CFADF4531}" type="sibTrans" cxnId="{554A9528-7154-4192-B737-4C272E95D80C}">
      <dgm:prSet/>
      <dgm:spPr/>
      <dgm:t>
        <a:bodyPr/>
        <a:lstStyle/>
        <a:p>
          <a:endParaRPr lang="hr-HR"/>
        </a:p>
      </dgm:t>
    </dgm:pt>
    <dgm:pt modelId="{DECDFD5C-6C92-4EC0-A015-89D2B9A4F242}">
      <dgm:prSet/>
      <dgm:spPr/>
      <dgm:t>
        <a:bodyPr/>
        <a:lstStyle/>
        <a:p>
          <a:r>
            <a:rPr lang="en-US" dirty="0"/>
            <a:t>Iako se vremena mijenjaju neke stvari poput pristojnosti uvijek imaju istu vrijednost. Djeca se mogu roditi s raznim sposobnostima i talentima, ali pristojno ponašanje nije jedno od njih. Tako da je lijepi odgoj nešto što roditelji trebaju podučiti svoju djecu, a nešto kasnije to nastavljaju uz pomoć odgojno- obrazovnih djelatnika.</a:t>
          </a:r>
          <a:endParaRPr lang="hr-HR" dirty="0"/>
        </a:p>
      </dgm:t>
    </dgm:pt>
    <dgm:pt modelId="{8D33AC2E-20DA-4F8C-BD46-D5DA87CC78DF}" type="parTrans" cxnId="{C4884C22-FED7-408D-95CC-4A8BF6A78BA4}">
      <dgm:prSet/>
      <dgm:spPr/>
      <dgm:t>
        <a:bodyPr/>
        <a:lstStyle/>
        <a:p>
          <a:endParaRPr lang="hr-HR"/>
        </a:p>
      </dgm:t>
    </dgm:pt>
    <dgm:pt modelId="{0432DCFD-377A-413B-AEA5-1A3501EE2A82}" type="sibTrans" cxnId="{C4884C22-FED7-408D-95CC-4A8BF6A78BA4}">
      <dgm:prSet/>
      <dgm:spPr/>
      <dgm:t>
        <a:bodyPr/>
        <a:lstStyle/>
        <a:p>
          <a:endParaRPr lang="hr-HR"/>
        </a:p>
      </dgm:t>
    </dgm:pt>
    <dgm:pt modelId="{BE495946-AC25-4638-B8E1-E3759E79C66C}" type="pres">
      <dgm:prSet presAssocID="{A73F4067-3E76-4D6E-875B-4DC95FBB3224}" presName="Name0" presStyleCnt="0">
        <dgm:presLayoutVars>
          <dgm:chPref val="3"/>
          <dgm:dir/>
          <dgm:animLvl val="lvl"/>
          <dgm:resizeHandles/>
        </dgm:presLayoutVars>
      </dgm:prSet>
      <dgm:spPr/>
    </dgm:pt>
    <dgm:pt modelId="{7D632F1B-6E98-43E5-A25C-311EB078F955}" type="pres">
      <dgm:prSet presAssocID="{443560B4-4C62-45B0-AD9D-732706746644}" presName="horFlow" presStyleCnt="0"/>
      <dgm:spPr/>
    </dgm:pt>
    <dgm:pt modelId="{C9ADD4B8-4EEC-4CDA-AE29-C6646570E8A1}" type="pres">
      <dgm:prSet presAssocID="{443560B4-4C62-45B0-AD9D-732706746644}" presName="bigChev" presStyleLbl="node1" presStyleIdx="0" presStyleCnt="2"/>
      <dgm:spPr/>
    </dgm:pt>
    <dgm:pt modelId="{9DAA66E2-D1FD-4447-93FB-BE2E5C60A988}" type="pres">
      <dgm:prSet presAssocID="{443560B4-4C62-45B0-AD9D-732706746644}" presName="vSp" presStyleCnt="0"/>
      <dgm:spPr/>
    </dgm:pt>
    <dgm:pt modelId="{45E11ECF-D026-45D2-A302-05B0F22CC5F1}" type="pres">
      <dgm:prSet presAssocID="{DECDFD5C-6C92-4EC0-A015-89D2B9A4F242}" presName="horFlow" presStyleCnt="0"/>
      <dgm:spPr/>
    </dgm:pt>
    <dgm:pt modelId="{1EF5F8C2-C368-4CD3-A84A-D2EA8A7A020A}" type="pres">
      <dgm:prSet presAssocID="{DECDFD5C-6C92-4EC0-A015-89D2B9A4F242}" presName="bigChev" presStyleLbl="node1" presStyleIdx="1" presStyleCnt="2"/>
      <dgm:spPr/>
    </dgm:pt>
  </dgm:ptLst>
  <dgm:cxnLst>
    <dgm:cxn modelId="{A9DCB302-2F36-4734-A2E9-86F157C7C8EF}" type="presOf" srcId="{DECDFD5C-6C92-4EC0-A015-89D2B9A4F242}" destId="{1EF5F8C2-C368-4CD3-A84A-D2EA8A7A020A}" srcOrd="0" destOrd="0" presId="urn:microsoft.com/office/officeart/2005/8/layout/lProcess3"/>
    <dgm:cxn modelId="{C4884C22-FED7-408D-95CC-4A8BF6A78BA4}" srcId="{A73F4067-3E76-4D6E-875B-4DC95FBB3224}" destId="{DECDFD5C-6C92-4EC0-A015-89D2B9A4F242}" srcOrd="1" destOrd="0" parTransId="{8D33AC2E-20DA-4F8C-BD46-D5DA87CC78DF}" sibTransId="{0432DCFD-377A-413B-AEA5-1A3501EE2A82}"/>
    <dgm:cxn modelId="{554A9528-7154-4192-B737-4C272E95D80C}" srcId="{A73F4067-3E76-4D6E-875B-4DC95FBB3224}" destId="{443560B4-4C62-45B0-AD9D-732706746644}" srcOrd="0" destOrd="0" parTransId="{9C5663A4-4606-4A2E-9BD4-33C3D50F3F00}" sibTransId="{8D22A5EB-170C-4B9F-B1F7-428CFADF4531}"/>
    <dgm:cxn modelId="{7362BABA-39AC-4E49-B5AB-2A76148AC6BA}" type="presOf" srcId="{443560B4-4C62-45B0-AD9D-732706746644}" destId="{C9ADD4B8-4EEC-4CDA-AE29-C6646570E8A1}" srcOrd="0" destOrd="0" presId="urn:microsoft.com/office/officeart/2005/8/layout/lProcess3"/>
    <dgm:cxn modelId="{99D2A8C9-100C-4BC4-8B8F-0D9510E82701}" type="presOf" srcId="{A73F4067-3E76-4D6E-875B-4DC95FBB3224}" destId="{BE495946-AC25-4638-B8E1-E3759E79C66C}" srcOrd="0" destOrd="0" presId="urn:microsoft.com/office/officeart/2005/8/layout/lProcess3"/>
    <dgm:cxn modelId="{295CB9AD-D179-4E40-8532-BAB020D85505}" type="presParOf" srcId="{BE495946-AC25-4638-B8E1-E3759E79C66C}" destId="{7D632F1B-6E98-43E5-A25C-311EB078F955}" srcOrd="0" destOrd="0" presId="urn:microsoft.com/office/officeart/2005/8/layout/lProcess3"/>
    <dgm:cxn modelId="{C1FE53C8-42B5-4B28-8B15-5B10725F0AB0}" type="presParOf" srcId="{7D632F1B-6E98-43E5-A25C-311EB078F955}" destId="{C9ADD4B8-4EEC-4CDA-AE29-C6646570E8A1}" srcOrd="0" destOrd="0" presId="urn:microsoft.com/office/officeart/2005/8/layout/lProcess3"/>
    <dgm:cxn modelId="{94E0D56D-6F05-4C73-B11C-E2C362D9B2C8}" type="presParOf" srcId="{BE495946-AC25-4638-B8E1-E3759E79C66C}" destId="{9DAA66E2-D1FD-4447-93FB-BE2E5C60A988}" srcOrd="1" destOrd="0" presId="urn:microsoft.com/office/officeart/2005/8/layout/lProcess3"/>
    <dgm:cxn modelId="{E2C69EF6-FB12-4D92-8DD5-0B25F7DFE1FE}" type="presParOf" srcId="{BE495946-AC25-4638-B8E1-E3759E79C66C}" destId="{45E11ECF-D026-45D2-A302-05B0F22CC5F1}" srcOrd="2" destOrd="0" presId="urn:microsoft.com/office/officeart/2005/8/layout/lProcess3"/>
    <dgm:cxn modelId="{74699D83-72C7-4B4B-8AFE-793782275262}" type="presParOf" srcId="{45E11ECF-D026-45D2-A302-05B0F22CC5F1}" destId="{1EF5F8C2-C368-4CD3-A84A-D2EA8A7A020A}"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DD4B8-4EEC-4CDA-AE29-C6646570E8A1}">
      <dsp:nvSpPr>
        <dsp:cNvPr id="0" name=""/>
        <dsp:cNvSpPr/>
      </dsp:nvSpPr>
      <dsp:spPr>
        <a:xfrm>
          <a:off x="743842" y="307"/>
          <a:ext cx="4913114" cy="19652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S 18 mjeseci dijete počinje shvaćati da i drugi ljudi imaju osjećaje i to je pravo vrijeme početi ih učiti da njihovo ponašanje utječe na druge ljude. </a:t>
          </a:r>
          <a:endParaRPr lang="hr-HR" sz="1400" kern="1200" dirty="0"/>
        </a:p>
      </dsp:txBody>
      <dsp:txXfrm>
        <a:off x="1726465" y="307"/>
        <a:ext cx="2947869" cy="1965245"/>
      </dsp:txXfrm>
    </dsp:sp>
    <dsp:sp modelId="{1EF5F8C2-C368-4CD3-A84A-D2EA8A7A020A}">
      <dsp:nvSpPr>
        <dsp:cNvPr id="0" name=""/>
        <dsp:cNvSpPr/>
      </dsp:nvSpPr>
      <dsp:spPr>
        <a:xfrm>
          <a:off x="743842" y="2240687"/>
          <a:ext cx="4913114" cy="196524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Iako se vremena mijenjaju neke stvari poput pristojnosti uvijek imaju istu vrijednost. Djeca se mogu roditi s raznim sposobnostima i talentima, ali pristojno ponašanje nije jedno od njih. Tako da je lijepi odgoj nešto što roditelji trebaju podučiti svoju djecu, a nešto kasnije to nastavljaju uz pomoć odgojno- obrazovnih djelatnika.</a:t>
          </a:r>
          <a:endParaRPr lang="hr-HR" sz="1400" kern="1200" dirty="0"/>
        </a:p>
      </dsp:txBody>
      <dsp:txXfrm>
        <a:off x="1726465" y="2240687"/>
        <a:ext cx="2947869" cy="196524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17.4.2023.</a:t>
            </a:fld>
            <a:endParaRPr lang="en-US" dirty="0"/>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dirty="0"/>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A6ADD-112E-4FBA-97CF-A03899300A42}" type="datetimeFigureOut">
              <a:rPr lang="hr-HR" smtClean="0"/>
              <a:t>17.4.2023.</a:t>
            </a:fld>
            <a:endParaRPr lang="hr-HR" dirty="0"/>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dirty="0"/>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FBC2A-E247-43AB-8918-D5AE0C0A811E}" type="slidenum">
              <a:rPr lang="hr-HR" smtClean="0"/>
              <a:t>‹#›</a:t>
            </a:fld>
            <a:endParaRPr lang="hr-HR" dirty="0"/>
          </a:p>
        </p:txBody>
      </p:sp>
    </p:spTree>
    <p:extLst>
      <p:ext uri="{BB962C8B-B14F-4D97-AF65-F5344CB8AC3E}">
        <p14:creationId xmlns:p14="http://schemas.microsoft.com/office/powerpoint/2010/main" val="85827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3A5FBC2A-E247-43AB-8918-D5AE0C0A811E}" type="slidenum">
              <a:rPr lang="hr-HR" smtClean="0"/>
              <a:t>8</a:t>
            </a:fld>
            <a:endParaRPr lang="hr-HR" dirty="0"/>
          </a:p>
        </p:txBody>
      </p:sp>
    </p:spTree>
    <p:extLst>
      <p:ext uri="{BB962C8B-B14F-4D97-AF65-F5344CB8AC3E}">
        <p14:creationId xmlns:p14="http://schemas.microsoft.com/office/powerpoint/2010/main" val="112702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3A5FBC2A-E247-43AB-8918-D5AE0C0A811E}" type="slidenum">
              <a:rPr lang="hr-HR" smtClean="0"/>
              <a:t>11</a:t>
            </a:fld>
            <a:endParaRPr lang="hr-HR" dirty="0"/>
          </a:p>
        </p:txBody>
      </p:sp>
    </p:spTree>
    <p:extLst>
      <p:ext uri="{BB962C8B-B14F-4D97-AF65-F5344CB8AC3E}">
        <p14:creationId xmlns:p14="http://schemas.microsoft.com/office/powerpoint/2010/main" val="123279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186028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dirty="0"/>
              <a:t>Click to edit Master text</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263045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10.sv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2.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58.pn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2.svg"/><Relationship Id="rId7" Type="http://schemas.openxmlformats.org/officeDocument/2006/relationships/image" Target="../media/image8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2248818" y="1085632"/>
            <a:ext cx="7315200" cy="1143000"/>
          </a:xfrm>
        </p:spPr>
        <p:txBody>
          <a:bodyPr>
            <a:normAutofit fontScale="92500"/>
          </a:bodyPr>
          <a:lstStyle/>
          <a:p>
            <a:r>
              <a:rPr lang="hr-HR" dirty="0"/>
              <a:t>Dijete i bonton</a:t>
            </a:r>
            <a:endParaRPr lang="en-US" dirty="0"/>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a:xfrm>
            <a:off x="4491778" y="3422305"/>
            <a:ext cx="6858000" cy="640080"/>
          </a:xfrm>
        </p:spPr>
        <p:txBody>
          <a:bodyPr>
            <a:normAutofit/>
          </a:bodyPr>
          <a:lstStyle/>
          <a:p>
            <a:r>
              <a:rPr lang="hr-HR" sz="1800" dirty="0"/>
              <a:t>odgojiteljice: Petra Šegon i Nada Marković</a:t>
            </a:r>
            <a:endParaRPr lang="en-US" sz="1800"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sp>
        <p:nvSpPr>
          <p:cNvPr id="7" name="Naslov 6">
            <a:extLst>
              <a:ext uri="{FF2B5EF4-FFF2-40B4-BE49-F238E27FC236}">
                <a16:creationId xmlns:a16="http://schemas.microsoft.com/office/drawing/2014/main" id="{5D101A16-2DF9-1B60-B61C-86523708D152}"/>
              </a:ext>
            </a:extLst>
          </p:cNvPr>
          <p:cNvSpPr>
            <a:spLocks noGrp="1"/>
          </p:cNvSpPr>
          <p:nvPr>
            <p:ph type="title"/>
          </p:nvPr>
        </p:nvSpPr>
        <p:spPr>
          <a:xfrm>
            <a:off x="4221097" y="2962598"/>
            <a:ext cx="6400800" cy="640080"/>
          </a:xfrm>
        </p:spPr>
        <p:txBody>
          <a:bodyPr/>
          <a:lstStyle/>
          <a:p>
            <a:r>
              <a:rPr lang="hr-HR" dirty="0"/>
              <a:t>Jaslice Poreč- soba 3</a:t>
            </a:r>
          </a:p>
        </p:txBody>
      </p:sp>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a:xfrm>
            <a:off x="308055" y="440296"/>
            <a:ext cx="7315200" cy="1143000"/>
          </a:xfrm>
        </p:spPr>
        <p:txBody>
          <a:bodyPr>
            <a:normAutofit/>
          </a:bodyPr>
          <a:lstStyle/>
          <a:p>
            <a:r>
              <a:rPr lang="hr-HR" sz="3600" dirty="0"/>
              <a:t>Naučili smo…</a:t>
            </a:r>
            <a:endParaRPr lang="en-US" sz="3600"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950553" y="14056"/>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9944" y="5332644"/>
            <a:ext cx="2216648" cy="1525356"/>
          </a:xfrm>
          <a:prstGeom prst="rect">
            <a:avLst/>
          </a:prstGeom>
        </p:spPr>
      </p:pic>
      <p:pic>
        <p:nvPicPr>
          <p:cNvPr id="9" name="Slika 8">
            <a:extLst>
              <a:ext uri="{FF2B5EF4-FFF2-40B4-BE49-F238E27FC236}">
                <a16:creationId xmlns:a16="http://schemas.microsoft.com/office/drawing/2014/main" id="{2DBDBD8D-1591-7E12-F3C3-AC103F0FE534}"/>
              </a:ext>
            </a:extLst>
          </p:cNvPr>
          <p:cNvPicPr>
            <a:picLocks noChangeAspect="1"/>
          </p:cNvPicPr>
          <p:nvPr/>
        </p:nvPicPr>
        <p:blipFill>
          <a:blip r:embed="rId6"/>
          <a:stretch>
            <a:fillRect/>
          </a:stretch>
        </p:blipFill>
        <p:spPr>
          <a:xfrm>
            <a:off x="440030" y="2282970"/>
            <a:ext cx="1463167" cy="2353260"/>
          </a:xfrm>
          <a:prstGeom prst="rect">
            <a:avLst/>
          </a:prstGeom>
        </p:spPr>
      </p:pic>
      <p:pic>
        <p:nvPicPr>
          <p:cNvPr id="11" name="Slika 10">
            <a:extLst>
              <a:ext uri="{FF2B5EF4-FFF2-40B4-BE49-F238E27FC236}">
                <a16:creationId xmlns:a16="http://schemas.microsoft.com/office/drawing/2014/main" id="{BB653701-6A80-8FD2-5657-8416CF594DD1}"/>
              </a:ext>
            </a:extLst>
          </p:cNvPr>
          <p:cNvPicPr>
            <a:picLocks noChangeAspect="1"/>
          </p:cNvPicPr>
          <p:nvPr/>
        </p:nvPicPr>
        <p:blipFill>
          <a:blip r:embed="rId7"/>
          <a:stretch>
            <a:fillRect/>
          </a:stretch>
        </p:blipFill>
        <p:spPr>
          <a:xfrm>
            <a:off x="2307861" y="1740262"/>
            <a:ext cx="2993395" cy="1688738"/>
          </a:xfrm>
          <a:prstGeom prst="rect">
            <a:avLst/>
          </a:prstGeom>
        </p:spPr>
      </p:pic>
      <p:pic>
        <p:nvPicPr>
          <p:cNvPr id="13" name="Slika 12">
            <a:extLst>
              <a:ext uri="{FF2B5EF4-FFF2-40B4-BE49-F238E27FC236}">
                <a16:creationId xmlns:a16="http://schemas.microsoft.com/office/drawing/2014/main" id="{C641CE0F-AF21-2E7D-144F-FA54E1B637E9}"/>
              </a:ext>
            </a:extLst>
          </p:cNvPr>
          <p:cNvPicPr>
            <a:picLocks noChangeAspect="1"/>
          </p:cNvPicPr>
          <p:nvPr/>
        </p:nvPicPr>
        <p:blipFill>
          <a:blip r:embed="rId8"/>
          <a:stretch>
            <a:fillRect/>
          </a:stretch>
        </p:blipFill>
        <p:spPr>
          <a:xfrm>
            <a:off x="3517002" y="4932133"/>
            <a:ext cx="2676376" cy="1713124"/>
          </a:xfrm>
          <a:prstGeom prst="rect">
            <a:avLst/>
          </a:prstGeom>
        </p:spPr>
      </p:pic>
      <p:pic>
        <p:nvPicPr>
          <p:cNvPr id="14" name="Slika 13">
            <a:extLst>
              <a:ext uri="{FF2B5EF4-FFF2-40B4-BE49-F238E27FC236}">
                <a16:creationId xmlns:a16="http://schemas.microsoft.com/office/drawing/2014/main" id="{55B18789-D5DA-4B40-8A41-42F220FF0F1B}"/>
              </a:ext>
            </a:extLst>
          </p:cNvPr>
          <p:cNvPicPr>
            <a:picLocks noChangeAspect="1"/>
          </p:cNvPicPr>
          <p:nvPr/>
        </p:nvPicPr>
        <p:blipFill>
          <a:blip r:embed="rId9"/>
          <a:stretch>
            <a:fillRect/>
          </a:stretch>
        </p:blipFill>
        <p:spPr>
          <a:xfrm>
            <a:off x="5607829" y="1782275"/>
            <a:ext cx="1774090" cy="2365453"/>
          </a:xfrm>
          <a:prstGeom prst="rect">
            <a:avLst/>
          </a:prstGeom>
        </p:spPr>
      </p:pic>
      <p:pic>
        <p:nvPicPr>
          <p:cNvPr id="15" name="Slika 14">
            <a:extLst>
              <a:ext uri="{FF2B5EF4-FFF2-40B4-BE49-F238E27FC236}">
                <a16:creationId xmlns:a16="http://schemas.microsoft.com/office/drawing/2014/main" id="{BED221BF-1E98-40BB-2739-010F5FDE2217}"/>
              </a:ext>
            </a:extLst>
          </p:cNvPr>
          <p:cNvPicPr>
            <a:picLocks noChangeAspect="1"/>
          </p:cNvPicPr>
          <p:nvPr/>
        </p:nvPicPr>
        <p:blipFill>
          <a:blip r:embed="rId10"/>
          <a:stretch>
            <a:fillRect/>
          </a:stretch>
        </p:blipFill>
        <p:spPr>
          <a:xfrm>
            <a:off x="440030" y="4932133"/>
            <a:ext cx="2676376" cy="1743607"/>
          </a:xfrm>
          <a:prstGeom prst="rect">
            <a:avLst/>
          </a:prstGeom>
        </p:spPr>
      </p:pic>
      <p:sp>
        <p:nvSpPr>
          <p:cNvPr id="16" name="TekstniOkvir 15">
            <a:extLst>
              <a:ext uri="{FF2B5EF4-FFF2-40B4-BE49-F238E27FC236}">
                <a16:creationId xmlns:a16="http://schemas.microsoft.com/office/drawing/2014/main" id="{DA1B3F8E-EFEE-13F9-EF06-679B3888A84C}"/>
              </a:ext>
            </a:extLst>
          </p:cNvPr>
          <p:cNvSpPr txBox="1"/>
          <p:nvPr/>
        </p:nvSpPr>
        <p:spPr>
          <a:xfrm>
            <a:off x="2021455" y="3772413"/>
            <a:ext cx="3586374" cy="369332"/>
          </a:xfrm>
          <a:prstGeom prst="rect">
            <a:avLst/>
          </a:prstGeom>
          <a:noFill/>
        </p:spPr>
        <p:txBody>
          <a:bodyPr wrap="square" rtlCol="0">
            <a:spAutoFit/>
          </a:bodyPr>
          <a:lstStyle/>
          <a:p>
            <a:r>
              <a:rPr lang="hr-HR" dirty="0"/>
              <a:t>Lijepo je… pomagati prijateljima…</a:t>
            </a:r>
          </a:p>
        </p:txBody>
      </p:sp>
      <p:pic>
        <p:nvPicPr>
          <p:cNvPr id="17" name="Slika 16">
            <a:extLst>
              <a:ext uri="{FF2B5EF4-FFF2-40B4-BE49-F238E27FC236}">
                <a16:creationId xmlns:a16="http://schemas.microsoft.com/office/drawing/2014/main" id="{7FAC3ACE-E5FB-FDC2-9A00-940BD12C9183}"/>
              </a:ext>
            </a:extLst>
          </p:cNvPr>
          <p:cNvPicPr>
            <a:picLocks noChangeAspect="1"/>
          </p:cNvPicPr>
          <p:nvPr/>
        </p:nvPicPr>
        <p:blipFill>
          <a:blip r:embed="rId11"/>
          <a:stretch>
            <a:fillRect/>
          </a:stretch>
        </p:blipFill>
        <p:spPr>
          <a:xfrm>
            <a:off x="8647940" y="3533709"/>
            <a:ext cx="2999492" cy="1682642"/>
          </a:xfrm>
          <a:prstGeom prst="rect">
            <a:avLst/>
          </a:prstGeom>
        </p:spPr>
      </p:pic>
      <p:pic>
        <p:nvPicPr>
          <p:cNvPr id="18" name="Slika 17">
            <a:extLst>
              <a:ext uri="{FF2B5EF4-FFF2-40B4-BE49-F238E27FC236}">
                <a16:creationId xmlns:a16="http://schemas.microsoft.com/office/drawing/2014/main" id="{8FD5DD35-1642-ED01-C536-CDE575DB232A}"/>
              </a:ext>
            </a:extLst>
          </p:cNvPr>
          <p:cNvPicPr>
            <a:picLocks noChangeAspect="1"/>
          </p:cNvPicPr>
          <p:nvPr/>
        </p:nvPicPr>
        <p:blipFill>
          <a:blip r:embed="rId12"/>
          <a:stretch>
            <a:fillRect/>
          </a:stretch>
        </p:blipFill>
        <p:spPr>
          <a:xfrm>
            <a:off x="7923682" y="410715"/>
            <a:ext cx="1591194" cy="2426418"/>
          </a:xfrm>
          <a:prstGeom prst="rect">
            <a:avLst/>
          </a:prstGeom>
        </p:spPr>
      </p:pic>
      <p:pic>
        <p:nvPicPr>
          <p:cNvPr id="19" name="Slika 18">
            <a:extLst>
              <a:ext uri="{FF2B5EF4-FFF2-40B4-BE49-F238E27FC236}">
                <a16:creationId xmlns:a16="http://schemas.microsoft.com/office/drawing/2014/main" id="{6BB912E8-97A8-3CB1-CB2F-F87D09243FB8}"/>
              </a:ext>
            </a:extLst>
          </p:cNvPr>
          <p:cNvPicPr>
            <a:picLocks noChangeAspect="1"/>
          </p:cNvPicPr>
          <p:nvPr/>
        </p:nvPicPr>
        <p:blipFill>
          <a:blip r:embed="rId13"/>
          <a:stretch>
            <a:fillRect/>
          </a:stretch>
        </p:blipFill>
        <p:spPr>
          <a:xfrm>
            <a:off x="6718671" y="4287570"/>
            <a:ext cx="1481456" cy="2402032"/>
          </a:xfrm>
          <a:prstGeom prst="rect">
            <a:avLst/>
          </a:prstGeom>
        </p:spPr>
      </p:pic>
      <p:pic>
        <p:nvPicPr>
          <p:cNvPr id="20" name="Slika 19">
            <a:extLst>
              <a:ext uri="{FF2B5EF4-FFF2-40B4-BE49-F238E27FC236}">
                <a16:creationId xmlns:a16="http://schemas.microsoft.com/office/drawing/2014/main" id="{F47C739E-0968-9A74-D1A3-9F042AF3E9F3}"/>
              </a:ext>
            </a:extLst>
          </p:cNvPr>
          <p:cNvPicPr>
            <a:picLocks noChangeAspect="1"/>
          </p:cNvPicPr>
          <p:nvPr/>
        </p:nvPicPr>
        <p:blipFill>
          <a:blip r:embed="rId14"/>
          <a:stretch>
            <a:fillRect/>
          </a:stretch>
        </p:blipFill>
        <p:spPr>
          <a:xfrm>
            <a:off x="10073172" y="435101"/>
            <a:ext cx="1615580" cy="2377646"/>
          </a:xfrm>
          <a:prstGeom prst="rect">
            <a:avLst/>
          </a:prstGeom>
        </p:spPr>
      </p:pic>
      <p:sp>
        <p:nvSpPr>
          <p:cNvPr id="21" name="TekstniOkvir 20">
            <a:extLst>
              <a:ext uri="{FF2B5EF4-FFF2-40B4-BE49-F238E27FC236}">
                <a16:creationId xmlns:a16="http://schemas.microsoft.com/office/drawing/2014/main" id="{0F0D748F-423C-4344-C160-3C2F0901DF32}"/>
              </a:ext>
            </a:extLst>
          </p:cNvPr>
          <p:cNvSpPr txBox="1"/>
          <p:nvPr/>
        </p:nvSpPr>
        <p:spPr>
          <a:xfrm>
            <a:off x="7854400" y="2976975"/>
            <a:ext cx="3834352" cy="369332"/>
          </a:xfrm>
          <a:prstGeom prst="rect">
            <a:avLst/>
          </a:prstGeom>
          <a:noFill/>
        </p:spPr>
        <p:txBody>
          <a:bodyPr wrap="square" rtlCol="0">
            <a:spAutoFit/>
          </a:bodyPr>
          <a:lstStyle/>
          <a:p>
            <a:r>
              <a:rPr lang="hr-HR" dirty="0"/>
              <a:t>…zagrliti ih i utješiti…</a:t>
            </a:r>
          </a:p>
        </p:txBody>
      </p:sp>
    </p:spTree>
    <p:extLst>
      <p:ext uri="{BB962C8B-B14F-4D97-AF65-F5344CB8AC3E}">
        <p14:creationId xmlns:p14="http://schemas.microsoft.com/office/powerpoint/2010/main" val="815795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5" name="Slika 14">
            <a:extLst>
              <a:ext uri="{FF2B5EF4-FFF2-40B4-BE49-F238E27FC236}">
                <a16:creationId xmlns:a16="http://schemas.microsoft.com/office/drawing/2014/main" id="{039062D7-A4FB-011A-46DE-3016A61DB900}"/>
              </a:ext>
            </a:extLst>
          </p:cNvPr>
          <p:cNvPicPr>
            <a:picLocks noChangeAspect="1"/>
          </p:cNvPicPr>
          <p:nvPr/>
        </p:nvPicPr>
        <p:blipFill>
          <a:blip r:embed="rId3"/>
          <a:stretch>
            <a:fillRect/>
          </a:stretch>
        </p:blipFill>
        <p:spPr>
          <a:xfrm>
            <a:off x="590876" y="2073311"/>
            <a:ext cx="2523963" cy="1896020"/>
          </a:xfrm>
          <a:prstGeom prst="rect">
            <a:avLst/>
          </a:prstGeom>
        </p:spPr>
      </p:pic>
      <p:pic>
        <p:nvPicPr>
          <p:cNvPr id="16" name="Slika 15">
            <a:extLst>
              <a:ext uri="{FF2B5EF4-FFF2-40B4-BE49-F238E27FC236}">
                <a16:creationId xmlns:a16="http://schemas.microsoft.com/office/drawing/2014/main" id="{F8C44F9F-663B-312F-0834-1A29FA77F4E3}"/>
              </a:ext>
            </a:extLst>
          </p:cNvPr>
          <p:cNvPicPr>
            <a:picLocks noChangeAspect="1"/>
          </p:cNvPicPr>
          <p:nvPr/>
        </p:nvPicPr>
        <p:blipFill>
          <a:blip r:embed="rId4"/>
          <a:stretch>
            <a:fillRect/>
          </a:stretch>
        </p:blipFill>
        <p:spPr>
          <a:xfrm>
            <a:off x="590875" y="4784689"/>
            <a:ext cx="2523963" cy="1889924"/>
          </a:xfrm>
          <a:prstGeom prst="rect">
            <a:avLst/>
          </a:prstGeom>
        </p:spPr>
      </p:pic>
      <p:sp>
        <p:nvSpPr>
          <p:cNvPr id="18" name="TekstniOkvir 17">
            <a:extLst>
              <a:ext uri="{FF2B5EF4-FFF2-40B4-BE49-F238E27FC236}">
                <a16:creationId xmlns:a16="http://schemas.microsoft.com/office/drawing/2014/main" id="{42B7BB01-85F1-29B1-5A47-887BDCA6D274}"/>
              </a:ext>
            </a:extLst>
          </p:cNvPr>
          <p:cNvSpPr txBox="1"/>
          <p:nvPr/>
        </p:nvSpPr>
        <p:spPr>
          <a:xfrm>
            <a:off x="2936809" y="418649"/>
            <a:ext cx="6094428" cy="369332"/>
          </a:xfrm>
          <a:prstGeom prst="rect">
            <a:avLst/>
          </a:prstGeom>
          <a:noFill/>
        </p:spPr>
        <p:txBody>
          <a:bodyPr wrap="square">
            <a:spAutoFit/>
          </a:bodyPr>
          <a:lstStyle/>
          <a:p>
            <a:r>
              <a:rPr lang="hr-HR" dirty="0"/>
              <a:t>…prati ruke prije jela i oprati se nakon jela…</a:t>
            </a:r>
          </a:p>
        </p:txBody>
      </p:sp>
      <p:sp>
        <p:nvSpPr>
          <p:cNvPr id="20" name="TekstniOkvir 19">
            <a:extLst>
              <a:ext uri="{FF2B5EF4-FFF2-40B4-BE49-F238E27FC236}">
                <a16:creationId xmlns:a16="http://schemas.microsoft.com/office/drawing/2014/main" id="{B3194C80-7790-788B-24CA-46F61125C0FD}"/>
              </a:ext>
            </a:extLst>
          </p:cNvPr>
          <p:cNvSpPr txBox="1"/>
          <p:nvPr/>
        </p:nvSpPr>
        <p:spPr>
          <a:xfrm>
            <a:off x="723222" y="4192344"/>
            <a:ext cx="2757912" cy="369332"/>
          </a:xfrm>
          <a:prstGeom prst="rect">
            <a:avLst/>
          </a:prstGeom>
          <a:noFill/>
          <a:ln>
            <a:solidFill>
              <a:schemeClr val="accent6">
                <a:lumMod val="40000"/>
                <a:lumOff val="60000"/>
              </a:schemeClr>
            </a:solidFill>
          </a:ln>
        </p:spPr>
        <p:txBody>
          <a:bodyPr wrap="square">
            <a:spAutoFit/>
          </a:bodyPr>
          <a:lstStyle/>
          <a:p>
            <a:r>
              <a:rPr lang="hr-HR" dirty="0"/>
              <a:t>…strpljivo čekati u redu…</a:t>
            </a:r>
          </a:p>
        </p:txBody>
      </p:sp>
      <p:pic>
        <p:nvPicPr>
          <p:cNvPr id="21" name="Slika 20">
            <a:extLst>
              <a:ext uri="{FF2B5EF4-FFF2-40B4-BE49-F238E27FC236}">
                <a16:creationId xmlns:a16="http://schemas.microsoft.com/office/drawing/2014/main" id="{AD8DEDD8-D349-1596-A3CC-3768CE52E931}"/>
              </a:ext>
            </a:extLst>
          </p:cNvPr>
          <p:cNvPicPr>
            <a:picLocks noChangeAspect="1"/>
          </p:cNvPicPr>
          <p:nvPr/>
        </p:nvPicPr>
        <p:blipFill>
          <a:blip r:embed="rId5"/>
          <a:stretch>
            <a:fillRect/>
          </a:stretch>
        </p:blipFill>
        <p:spPr>
          <a:xfrm>
            <a:off x="3915656" y="1052733"/>
            <a:ext cx="1804572" cy="2402032"/>
          </a:xfrm>
          <a:prstGeom prst="rect">
            <a:avLst/>
          </a:prstGeom>
        </p:spPr>
      </p:pic>
      <p:pic>
        <p:nvPicPr>
          <p:cNvPr id="22" name="Slika 21">
            <a:extLst>
              <a:ext uri="{FF2B5EF4-FFF2-40B4-BE49-F238E27FC236}">
                <a16:creationId xmlns:a16="http://schemas.microsoft.com/office/drawing/2014/main" id="{6AA4BB5B-638D-2131-5A7B-E8139A904E5E}"/>
              </a:ext>
            </a:extLst>
          </p:cNvPr>
          <p:cNvPicPr>
            <a:picLocks noChangeAspect="1"/>
          </p:cNvPicPr>
          <p:nvPr/>
        </p:nvPicPr>
        <p:blipFill>
          <a:blip r:embed="rId6"/>
          <a:stretch>
            <a:fillRect/>
          </a:stretch>
        </p:blipFill>
        <p:spPr>
          <a:xfrm>
            <a:off x="6377114" y="1026968"/>
            <a:ext cx="1804572" cy="2402032"/>
          </a:xfrm>
          <a:prstGeom prst="rect">
            <a:avLst/>
          </a:prstGeom>
        </p:spPr>
      </p:pic>
      <p:pic>
        <p:nvPicPr>
          <p:cNvPr id="23" name="Slika 22">
            <a:extLst>
              <a:ext uri="{FF2B5EF4-FFF2-40B4-BE49-F238E27FC236}">
                <a16:creationId xmlns:a16="http://schemas.microsoft.com/office/drawing/2014/main" id="{A0046A8A-1E75-38DD-5E77-227117F3391C}"/>
              </a:ext>
            </a:extLst>
          </p:cNvPr>
          <p:cNvPicPr>
            <a:picLocks noChangeAspect="1"/>
          </p:cNvPicPr>
          <p:nvPr/>
        </p:nvPicPr>
        <p:blipFill>
          <a:blip r:embed="rId7"/>
          <a:stretch>
            <a:fillRect/>
          </a:stretch>
        </p:blipFill>
        <p:spPr>
          <a:xfrm>
            <a:off x="4041591" y="4192344"/>
            <a:ext cx="1804572" cy="2402032"/>
          </a:xfrm>
          <a:prstGeom prst="rect">
            <a:avLst/>
          </a:prstGeom>
        </p:spPr>
      </p:pic>
      <p:pic>
        <p:nvPicPr>
          <p:cNvPr id="24" name="Slika 23">
            <a:extLst>
              <a:ext uri="{FF2B5EF4-FFF2-40B4-BE49-F238E27FC236}">
                <a16:creationId xmlns:a16="http://schemas.microsoft.com/office/drawing/2014/main" id="{EA21B23D-443E-14FA-036B-BD79787E20CA}"/>
              </a:ext>
            </a:extLst>
          </p:cNvPr>
          <p:cNvPicPr>
            <a:picLocks noChangeAspect="1"/>
          </p:cNvPicPr>
          <p:nvPr/>
        </p:nvPicPr>
        <p:blipFill>
          <a:blip r:embed="rId8"/>
          <a:stretch>
            <a:fillRect/>
          </a:stretch>
        </p:blipFill>
        <p:spPr>
          <a:xfrm>
            <a:off x="6716997" y="4192344"/>
            <a:ext cx="1804572" cy="2402032"/>
          </a:xfrm>
          <a:prstGeom prst="rect">
            <a:avLst/>
          </a:prstGeom>
        </p:spPr>
      </p:pic>
      <p:pic>
        <p:nvPicPr>
          <p:cNvPr id="25" name="Slika 24">
            <a:extLst>
              <a:ext uri="{FF2B5EF4-FFF2-40B4-BE49-F238E27FC236}">
                <a16:creationId xmlns:a16="http://schemas.microsoft.com/office/drawing/2014/main" id="{A51FFD8C-BF18-A371-B938-FA98023B580A}"/>
              </a:ext>
            </a:extLst>
          </p:cNvPr>
          <p:cNvPicPr>
            <a:picLocks noChangeAspect="1"/>
          </p:cNvPicPr>
          <p:nvPr/>
        </p:nvPicPr>
        <p:blipFill>
          <a:blip r:embed="rId9"/>
          <a:stretch>
            <a:fillRect/>
          </a:stretch>
        </p:blipFill>
        <p:spPr>
          <a:xfrm>
            <a:off x="8928965" y="1052733"/>
            <a:ext cx="2523963" cy="1889924"/>
          </a:xfrm>
          <a:prstGeom prst="rect">
            <a:avLst/>
          </a:prstGeom>
        </p:spPr>
      </p:pic>
      <p:pic>
        <p:nvPicPr>
          <p:cNvPr id="26" name="Slika 25">
            <a:extLst>
              <a:ext uri="{FF2B5EF4-FFF2-40B4-BE49-F238E27FC236}">
                <a16:creationId xmlns:a16="http://schemas.microsoft.com/office/drawing/2014/main" id="{EA489186-BF2F-5C17-40CF-61C7FBB7E129}"/>
              </a:ext>
            </a:extLst>
          </p:cNvPr>
          <p:cNvPicPr>
            <a:picLocks noChangeAspect="1"/>
          </p:cNvPicPr>
          <p:nvPr/>
        </p:nvPicPr>
        <p:blipFill>
          <a:blip r:embed="rId10"/>
          <a:stretch>
            <a:fillRect/>
          </a:stretch>
        </p:blipFill>
        <p:spPr>
          <a:xfrm>
            <a:off x="9477651" y="3904183"/>
            <a:ext cx="1975275" cy="2389839"/>
          </a:xfrm>
          <a:prstGeom prst="rect">
            <a:avLst/>
          </a:prstGeom>
        </p:spPr>
      </p:pic>
      <p:sp>
        <p:nvSpPr>
          <p:cNvPr id="28" name="TekstniOkvir 27">
            <a:extLst>
              <a:ext uri="{FF2B5EF4-FFF2-40B4-BE49-F238E27FC236}">
                <a16:creationId xmlns:a16="http://schemas.microsoft.com/office/drawing/2014/main" id="{F2FB6EAE-756F-4ABF-EB6B-EE6D397D6E72}"/>
              </a:ext>
            </a:extLst>
          </p:cNvPr>
          <p:cNvSpPr txBox="1"/>
          <p:nvPr/>
        </p:nvSpPr>
        <p:spPr>
          <a:xfrm>
            <a:off x="5252307" y="3719517"/>
            <a:ext cx="2929379" cy="369332"/>
          </a:xfrm>
          <a:prstGeom prst="rect">
            <a:avLst/>
          </a:prstGeom>
          <a:noFill/>
        </p:spPr>
        <p:txBody>
          <a:bodyPr wrap="square">
            <a:spAutoFit/>
          </a:bodyPr>
          <a:lstStyle/>
          <a:p>
            <a:r>
              <a:rPr lang="hr-HR" dirty="0"/>
              <a:t>…koristiti papirnati ubrus…</a:t>
            </a:r>
          </a:p>
        </p:txBody>
      </p:sp>
      <p:sp>
        <p:nvSpPr>
          <p:cNvPr id="30" name="TekstniOkvir 29">
            <a:extLst>
              <a:ext uri="{FF2B5EF4-FFF2-40B4-BE49-F238E27FC236}">
                <a16:creationId xmlns:a16="http://schemas.microsoft.com/office/drawing/2014/main" id="{B0E47146-BCCB-0E58-EB59-082245166246}"/>
              </a:ext>
            </a:extLst>
          </p:cNvPr>
          <p:cNvSpPr txBox="1"/>
          <p:nvPr/>
        </p:nvSpPr>
        <p:spPr>
          <a:xfrm>
            <a:off x="8940895" y="3207409"/>
            <a:ext cx="3048785" cy="369332"/>
          </a:xfrm>
          <a:prstGeom prst="rect">
            <a:avLst/>
          </a:prstGeom>
          <a:noFill/>
        </p:spPr>
        <p:txBody>
          <a:bodyPr wrap="square">
            <a:spAutoFit/>
          </a:bodyPr>
          <a:lstStyle/>
          <a:p>
            <a:r>
              <a:rPr lang="hr-HR" dirty="0"/>
              <a:t>…koristiti pribor za jelo…</a:t>
            </a:r>
          </a:p>
        </p:txBody>
      </p:sp>
      <p:pic>
        <p:nvPicPr>
          <p:cNvPr id="31" name="Slika 30">
            <a:extLst>
              <a:ext uri="{FF2B5EF4-FFF2-40B4-BE49-F238E27FC236}">
                <a16:creationId xmlns:a16="http://schemas.microsoft.com/office/drawing/2014/main" id="{14C544C9-A541-8570-3673-C84AC1C87A27}"/>
              </a:ext>
            </a:extLst>
          </p:cNvPr>
          <p:cNvPicPr>
            <a:picLocks noChangeAspect="1"/>
          </p:cNvPicPr>
          <p:nvPr/>
        </p:nvPicPr>
        <p:blipFill>
          <a:blip r:embed="rId11"/>
          <a:stretch>
            <a:fillRect/>
          </a:stretch>
        </p:blipFill>
        <p:spPr>
          <a:xfrm>
            <a:off x="590875" y="177881"/>
            <a:ext cx="2213040" cy="1749704"/>
          </a:xfrm>
          <a:prstGeom prst="rect">
            <a:avLst/>
          </a:prstGeom>
        </p:spPr>
      </p:pic>
    </p:spTree>
    <p:extLst>
      <p:ext uri="{BB962C8B-B14F-4D97-AF65-F5344CB8AC3E}">
        <p14:creationId xmlns:p14="http://schemas.microsoft.com/office/powerpoint/2010/main" val="4002289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E34675CD-E0BF-EE9A-B948-B4617F18FACE}"/>
              </a:ext>
            </a:extLst>
          </p:cNvPr>
          <p:cNvPicPr>
            <a:picLocks noChangeAspect="1"/>
          </p:cNvPicPr>
          <p:nvPr/>
        </p:nvPicPr>
        <p:blipFill>
          <a:blip r:embed="rId2"/>
          <a:stretch>
            <a:fillRect/>
          </a:stretch>
        </p:blipFill>
        <p:spPr>
          <a:xfrm>
            <a:off x="5591515" y="202351"/>
            <a:ext cx="1780186" cy="2060627"/>
          </a:xfrm>
          <a:prstGeom prst="rect">
            <a:avLst/>
          </a:prstGeom>
        </p:spPr>
      </p:pic>
      <p:sp>
        <p:nvSpPr>
          <p:cNvPr id="4" name="TekstniOkvir 3">
            <a:extLst>
              <a:ext uri="{FF2B5EF4-FFF2-40B4-BE49-F238E27FC236}">
                <a16:creationId xmlns:a16="http://schemas.microsoft.com/office/drawing/2014/main" id="{96D28E19-C12F-2689-2C67-82BDFC52D646}"/>
              </a:ext>
            </a:extLst>
          </p:cNvPr>
          <p:cNvSpPr txBox="1"/>
          <p:nvPr/>
        </p:nvSpPr>
        <p:spPr>
          <a:xfrm>
            <a:off x="783917" y="3394953"/>
            <a:ext cx="3878905" cy="369332"/>
          </a:xfrm>
          <a:prstGeom prst="rect">
            <a:avLst/>
          </a:prstGeom>
          <a:noFill/>
        </p:spPr>
        <p:txBody>
          <a:bodyPr wrap="square">
            <a:spAutoFit/>
          </a:bodyPr>
          <a:lstStyle/>
          <a:p>
            <a:r>
              <a:rPr lang="hr-HR" dirty="0"/>
              <a:t>…pospremiti i počistiti za sobom…</a:t>
            </a:r>
          </a:p>
        </p:txBody>
      </p:sp>
      <p:pic>
        <p:nvPicPr>
          <p:cNvPr id="5" name="Slika 4">
            <a:extLst>
              <a:ext uri="{FF2B5EF4-FFF2-40B4-BE49-F238E27FC236}">
                <a16:creationId xmlns:a16="http://schemas.microsoft.com/office/drawing/2014/main" id="{BC39F75F-A2E5-3E73-41E8-164012BB6E24}"/>
              </a:ext>
            </a:extLst>
          </p:cNvPr>
          <p:cNvPicPr>
            <a:picLocks noChangeAspect="1"/>
          </p:cNvPicPr>
          <p:nvPr/>
        </p:nvPicPr>
        <p:blipFill>
          <a:blip r:embed="rId3"/>
          <a:stretch>
            <a:fillRect/>
          </a:stretch>
        </p:blipFill>
        <p:spPr>
          <a:xfrm>
            <a:off x="515411" y="926043"/>
            <a:ext cx="2554445" cy="1914310"/>
          </a:xfrm>
          <a:prstGeom prst="rect">
            <a:avLst/>
          </a:prstGeom>
        </p:spPr>
      </p:pic>
      <p:pic>
        <p:nvPicPr>
          <p:cNvPr id="6" name="Slika 5">
            <a:extLst>
              <a:ext uri="{FF2B5EF4-FFF2-40B4-BE49-F238E27FC236}">
                <a16:creationId xmlns:a16="http://schemas.microsoft.com/office/drawing/2014/main" id="{B91DF6D7-6379-C7A9-C490-225A53625DEB}"/>
              </a:ext>
            </a:extLst>
          </p:cNvPr>
          <p:cNvPicPr>
            <a:picLocks noChangeAspect="1"/>
          </p:cNvPicPr>
          <p:nvPr/>
        </p:nvPicPr>
        <p:blipFill>
          <a:blip r:embed="rId4"/>
          <a:stretch>
            <a:fillRect/>
          </a:stretch>
        </p:blipFill>
        <p:spPr>
          <a:xfrm>
            <a:off x="2723370" y="4472695"/>
            <a:ext cx="2523963" cy="1896020"/>
          </a:xfrm>
          <a:prstGeom prst="rect">
            <a:avLst/>
          </a:prstGeom>
        </p:spPr>
      </p:pic>
      <p:pic>
        <p:nvPicPr>
          <p:cNvPr id="8" name="Slika 7">
            <a:extLst>
              <a:ext uri="{FF2B5EF4-FFF2-40B4-BE49-F238E27FC236}">
                <a16:creationId xmlns:a16="http://schemas.microsoft.com/office/drawing/2014/main" id="{64B5691C-7997-5D04-A614-6025E52BDDFE}"/>
              </a:ext>
            </a:extLst>
          </p:cNvPr>
          <p:cNvPicPr>
            <a:picLocks noChangeAspect="1"/>
          </p:cNvPicPr>
          <p:nvPr/>
        </p:nvPicPr>
        <p:blipFill>
          <a:blip r:embed="rId5"/>
          <a:stretch>
            <a:fillRect/>
          </a:stretch>
        </p:blipFill>
        <p:spPr>
          <a:xfrm>
            <a:off x="638685" y="4017647"/>
            <a:ext cx="1749704" cy="2328874"/>
          </a:xfrm>
          <a:prstGeom prst="rect">
            <a:avLst/>
          </a:prstGeom>
        </p:spPr>
      </p:pic>
      <p:pic>
        <p:nvPicPr>
          <p:cNvPr id="9" name="Slika 8">
            <a:extLst>
              <a:ext uri="{FF2B5EF4-FFF2-40B4-BE49-F238E27FC236}">
                <a16:creationId xmlns:a16="http://schemas.microsoft.com/office/drawing/2014/main" id="{97A9C693-0B20-4DBB-76F1-63EC1B97A6B6}"/>
              </a:ext>
            </a:extLst>
          </p:cNvPr>
          <p:cNvPicPr>
            <a:picLocks noChangeAspect="1"/>
          </p:cNvPicPr>
          <p:nvPr/>
        </p:nvPicPr>
        <p:blipFill>
          <a:blip r:embed="rId6"/>
          <a:stretch>
            <a:fillRect/>
          </a:stretch>
        </p:blipFill>
        <p:spPr>
          <a:xfrm>
            <a:off x="5398923" y="2361447"/>
            <a:ext cx="2554445" cy="1920406"/>
          </a:xfrm>
          <a:prstGeom prst="rect">
            <a:avLst/>
          </a:prstGeom>
        </p:spPr>
      </p:pic>
      <p:pic>
        <p:nvPicPr>
          <p:cNvPr id="17" name="Slika 16">
            <a:extLst>
              <a:ext uri="{FF2B5EF4-FFF2-40B4-BE49-F238E27FC236}">
                <a16:creationId xmlns:a16="http://schemas.microsoft.com/office/drawing/2014/main" id="{72F72860-4C21-7ED8-49D9-8760AF05586D}"/>
              </a:ext>
            </a:extLst>
          </p:cNvPr>
          <p:cNvPicPr>
            <a:picLocks noChangeAspect="1"/>
          </p:cNvPicPr>
          <p:nvPr/>
        </p:nvPicPr>
        <p:blipFill>
          <a:blip r:embed="rId7"/>
          <a:stretch>
            <a:fillRect/>
          </a:stretch>
        </p:blipFill>
        <p:spPr>
          <a:xfrm>
            <a:off x="3458882" y="812717"/>
            <a:ext cx="1743607" cy="2328874"/>
          </a:xfrm>
          <a:prstGeom prst="rect">
            <a:avLst/>
          </a:prstGeom>
        </p:spPr>
      </p:pic>
      <p:pic>
        <p:nvPicPr>
          <p:cNvPr id="18" name="Slika 17">
            <a:extLst>
              <a:ext uri="{FF2B5EF4-FFF2-40B4-BE49-F238E27FC236}">
                <a16:creationId xmlns:a16="http://schemas.microsoft.com/office/drawing/2014/main" id="{E60F9437-1B6E-2662-774B-67805D022889}"/>
              </a:ext>
            </a:extLst>
          </p:cNvPr>
          <p:cNvPicPr>
            <a:picLocks noChangeAspect="1"/>
          </p:cNvPicPr>
          <p:nvPr/>
        </p:nvPicPr>
        <p:blipFill>
          <a:blip r:embed="rId8"/>
          <a:stretch>
            <a:fillRect/>
          </a:stretch>
        </p:blipFill>
        <p:spPr>
          <a:xfrm>
            <a:off x="8056097" y="812717"/>
            <a:ext cx="1749704" cy="2328874"/>
          </a:xfrm>
          <a:prstGeom prst="rect">
            <a:avLst/>
          </a:prstGeom>
        </p:spPr>
      </p:pic>
      <p:pic>
        <p:nvPicPr>
          <p:cNvPr id="19" name="Slika 18">
            <a:extLst>
              <a:ext uri="{FF2B5EF4-FFF2-40B4-BE49-F238E27FC236}">
                <a16:creationId xmlns:a16="http://schemas.microsoft.com/office/drawing/2014/main" id="{745FCE18-5CAE-3BE7-C72E-43BB33249CFB}"/>
              </a:ext>
            </a:extLst>
          </p:cNvPr>
          <p:cNvPicPr>
            <a:picLocks noChangeAspect="1"/>
          </p:cNvPicPr>
          <p:nvPr/>
        </p:nvPicPr>
        <p:blipFill>
          <a:blip r:embed="rId9"/>
          <a:stretch>
            <a:fillRect/>
          </a:stretch>
        </p:blipFill>
        <p:spPr>
          <a:xfrm>
            <a:off x="5852241" y="4478791"/>
            <a:ext cx="2554445" cy="1914310"/>
          </a:xfrm>
          <a:prstGeom prst="rect">
            <a:avLst/>
          </a:prstGeom>
        </p:spPr>
      </p:pic>
      <p:pic>
        <p:nvPicPr>
          <p:cNvPr id="20" name="Slika 19">
            <a:extLst>
              <a:ext uri="{FF2B5EF4-FFF2-40B4-BE49-F238E27FC236}">
                <a16:creationId xmlns:a16="http://schemas.microsoft.com/office/drawing/2014/main" id="{CECB6546-9C37-1648-2E39-1D2B5A45CBEC}"/>
              </a:ext>
            </a:extLst>
          </p:cNvPr>
          <p:cNvPicPr>
            <a:picLocks noChangeAspect="1"/>
          </p:cNvPicPr>
          <p:nvPr/>
        </p:nvPicPr>
        <p:blipFill>
          <a:blip r:embed="rId10"/>
          <a:stretch>
            <a:fillRect/>
          </a:stretch>
        </p:blipFill>
        <p:spPr>
          <a:xfrm>
            <a:off x="8970512" y="4472695"/>
            <a:ext cx="2554445" cy="1920406"/>
          </a:xfrm>
          <a:prstGeom prst="rect">
            <a:avLst/>
          </a:prstGeom>
        </p:spPr>
      </p:pic>
      <p:pic>
        <p:nvPicPr>
          <p:cNvPr id="21" name="Slika 20">
            <a:extLst>
              <a:ext uri="{FF2B5EF4-FFF2-40B4-BE49-F238E27FC236}">
                <a16:creationId xmlns:a16="http://schemas.microsoft.com/office/drawing/2014/main" id="{B9B5DDC4-B83A-A77A-A237-0801C6B22E0B}"/>
              </a:ext>
            </a:extLst>
          </p:cNvPr>
          <p:cNvPicPr>
            <a:picLocks noChangeAspect="1"/>
          </p:cNvPicPr>
          <p:nvPr/>
        </p:nvPicPr>
        <p:blipFill>
          <a:blip r:embed="rId11"/>
          <a:stretch>
            <a:fillRect/>
          </a:stretch>
        </p:blipFill>
        <p:spPr>
          <a:xfrm>
            <a:off x="10089050" y="1675916"/>
            <a:ext cx="1749704" cy="2328874"/>
          </a:xfrm>
          <a:prstGeom prst="rect">
            <a:avLst/>
          </a:prstGeom>
        </p:spPr>
      </p:pic>
    </p:spTree>
    <p:extLst>
      <p:ext uri="{BB962C8B-B14F-4D97-AF65-F5344CB8AC3E}">
        <p14:creationId xmlns:p14="http://schemas.microsoft.com/office/powerpoint/2010/main" val="42689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688157" y="414779"/>
            <a:ext cx="7591299" cy="1185422"/>
          </a:xfrm>
        </p:spPr>
        <p:txBody>
          <a:bodyPr/>
          <a:lstStyle/>
          <a:p>
            <a:r>
              <a:rPr lang="hr-HR" sz="1800" b="1" dirty="0"/>
              <a:t>…a najljepše je igrati se zajedno…</a:t>
            </a:r>
            <a:endParaRPr lang="en-US" sz="1800" b="1"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pic>
        <p:nvPicPr>
          <p:cNvPr id="4" name="Slika 3">
            <a:extLst>
              <a:ext uri="{FF2B5EF4-FFF2-40B4-BE49-F238E27FC236}">
                <a16:creationId xmlns:a16="http://schemas.microsoft.com/office/drawing/2014/main" id="{279401D0-7049-D501-89C7-83D1D631C384}"/>
              </a:ext>
            </a:extLst>
          </p:cNvPr>
          <p:cNvPicPr>
            <a:picLocks noChangeAspect="1"/>
          </p:cNvPicPr>
          <p:nvPr/>
        </p:nvPicPr>
        <p:blipFill>
          <a:blip r:embed="rId4"/>
          <a:stretch>
            <a:fillRect/>
          </a:stretch>
        </p:blipFill>
        <p:spPr>
          <a:xfrm>
            <a:off x="530707" y="1228515"/>
            <a:ext cx="1743036" cy="2452948"/>
          </a:xfrm>
          <a:prstGeom prst="rect">
            <a:avLst/>
          </a:prstGeom>
        </p:spPr>
      </p:pic>
      <p:pic>
        <p:nvPicPr>
          <p:cNvPr id="5" name="Slika 4">
            <a:extLst>
              <a:ext uri="{FF2B5EF4-FFF2-40B4-BE49-F238E27FC236}">
                <a16:creationId xmlns:a16="http://schemas.microsoft.com/office/drawing/2014/main" id="{7D29087C-7ECD-4548-3CD8-9ECBC851B8AF}"/>
              </a:ext>
            </a:extLst>
          </p:cNvPr>
          <p:cNvPicPr>
            <a:picLocks noChangeAspect="1"/>
          </p:cNvPicPr>
          <p:nvPr/>
        </p:nvPicPr>
        <p:blipFill>
          <a:blip r:embed="rId5"/>
          <a:stretch>
            <a:fillRect/>
          </a:stretch>
        </p:blipFill>
        <p:spPr>
          <a:xfrm>
            <a:off x="5162421" y="1395841"/>
            <a:ext cx="2710879" cy="2033159"/>
          </a:xfrm>
          <a:prstGeom prst="rect">
            <a:avLst/>
          </a:prstGeom>
        </p:spPr>
      </p:pic>
      <p:pic>
        <p:nvPicPr>
          <p:cNvPr id="6" name="Slika 5">
            <a:extLst>
              <a:ext uri="{FF2B5EF4-FFF2-40B4-BE49-F238E27FC236}">
                <a16:creationId xmlns:a16="http://schemas.microsoft.com/office/drawing/2014/main" id="{163CBC26-DD95-2481-26D2-3D49684136A4}"/>
              </a:ext>
            </a:extLst>
          </p:cNvPr>
          <p:cNvPicPr>
            <a:picLocks noChangeAspect="1"/>
          </p:cNvPicPr>
          <p:nvPr/>
        </p:nvPicPr>
        <p:blipFill>
          <a:blip r:embed="rId6"/>
          <a:stretch>
            <a:fillRect/>
          </a:stretch>
        </p:blipFill>
        <p:spPr>
          <a:xfrm>
            <a:off x="5625991" y="3988349"/>
            <a:ext cx="1841153" cy="2454871"/>
          </a:xfrm>
          <a:prstGeom prst="rect">
            <a:avLst/>
          </a:prstGeom>
        </p:spPr>
      </p:pic>
      <p:pic>
        <p:nvPicPr>
          <p:cNvPr id="7" name="Slika 6">
            <a:extLst>
              <a:ext uri="{FF2B5EF4-FFF2-40B4-BE49-F238E27FC236}">
                <a16:creationId xmlns:a16="http://schemas.microsoft.com/office/drawing/2014/main" id="{5C430019-433E-D0D0-796E-F477324445E3}"/>
              </a:ext>
            </a:extLst>
          </p:cNvPr>
          <p:cNvPicPr>
            <a:picLocks noChangeAspect="1"/>
          </p:cNvPicPr>
          <p:nvPr/>
        </p:nvPicPr>
        <p:blipFill>
          <a:blip r:embed="rId7"/>
          <a:stretch>
            <a:fillRect/>
          </a:stretch>
        </p:blipFill>
        <p:spPr>
          <a:xfrm>
            <a:off x="3153923" y="4005515"/>
            <a:ext cx="1841153" cy="2452947"/>
          </a:xfrm>
          <a:prstGeom prst="rect">
            <a:avLst/>
          </a:prstGeom>
        </p:spPr>
      </p:pic>
      <p:pic>
        <p:nvPicPr>
          <p:cNvPr id="8" name="Slika 7">
            <a:extLst>
              <a:ext uri="{FF2B5EF4-FFF2-40B4-BE49-F238E27FC236}">
                <a16:creationId xmlns:a16="http://schemas.microsoft.com/office/drawing/2014/main" id="{8DAF869E-0C9A-D88F-B68F-D3F73AD9283B}"/>
              </a:ext>
            </a:extLst>
          </p:cNvPr>
          <p:cNvPicPr>
            <a:picLocks noChangeAspect="1"/>
          </p:cNvPicPr>
          <p:nvPr/>
        </p:nvPicPr>
        <p:blipFill>
          <a:blip r:embed="rId8"/>
          <a:stretch>
            <a:fillRect/>
          </a:stretch>
        </p:blipFill>
        <p:spPr>
          <a:xfrm>
            <a:off x="688157" y="4020757"/>
            <a:ext cx="1841153" cy="2452947"/>
          </a:xfrm>
          <a:prstGeom prst="rect">
            <a:avLst/>
          </a:prstGeom>
        </p:spPr>
      </p:pic>
      <p:pic>
        <p:nvPicPr>
          <p:cNvPr id="9" name="Slika 8">
            <a:extLst>
              <a:ext uri="{FF2B5EF4-FFF2-40B4-BE49-F238E27FC236}">
                <a16:creationId xmlns:a16="http://schemas.microsoft.com/office/drawing/2014/main" id="{CABF990A-4885-8A98-0AE5-95EB2A67E257}"/>
              </a:ext>
            </a:extLst>
          </p:cNvPr>
          <p:cNvPicPr>
            <a:picLocks noChangeAspect="1"/>
          </p:cNvPicPr>
          <p:nvPr/>
        </p:nvPicPr>
        <p:blipFill>
          <a:blip r:embed="rId9"/>
          <a:stretch>
            <a:fillRect/>
          </a:stretch>
        </p:blipFill>
        <p:spPr>
          <a:xfrm>
            <a:off x="2888948" y="1204464"/>
            <a:ext cx="1836832" cy="2452948"/>
          </a:xfrm>
          <a:prstGeom prst="rect">
            <a:avLst/>
          </a:prstGeom>
        </p:spPr>
      </p:pic>
    </p:spTree>
    <p:extLst>
      <p:ext uri="{BB962C8B-B14F-4D97-AF65-F5344CB8AC3E}">
        <p14:creationId xmlns:p14="http://schemas.microsoft.com/office/powerpoint/2010/main" val="319570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657600" y="2168165"/>
            <a:ext cx="6858000" cy="4220613"/>
          </a:xfrm>
        </p:spPr>
        <p:txBody>
          <a:bodyPr>
            <a:normAutofit/>
          </a:bodyPr>
          <a:lstStyle/>
          <a:p>
            <a:r>
              <a:rPr lang="hr-HR" sz="1600" dirty="0"/>
              <a:t>Sve ovo je izuzetno važno za </a:t>
            </a:r>
            <a:r>
              <a:rPr lang="hr-HR" sz="1600" dirty="0" err="1"/>
              <a:t>socio</a:t>
            </a:r>
            <a:r>
              <a:rPr lang="hr-HR" sz="1600" dirty="0"/>
              <a:t>-emocionalni razvoj djece- posjedovati će vještine koje im olakšavaju socijalizaciju, stvaranje kvalitetnih odnosa, znat će što očekivati od različitih socijalnih situacija, kako se ponašati i što je ispravno.</a:t>
            </a:r>
          </a:p>
          <a:p>
            <a:endParaRPr lang="hr-HR" sz="1600" dirty="0"/>
          </a:p>
          <a:p>
            <a:endParaRPr lang="hr-HR" dirty="0"/>
          </a:p>
          <a:p>
            <a:r>
              <a:rPr lang="en-US" dirty="0"/>
              <a:t>„</a:t>
            </a:r>
            <a:r>
              <a:rPr lang="en-US" sz="1600" dirty="0"/>
              <a:t>Imati manire znači imati svjesnost o osjećajima drugih ljudi. Ako imate tu svjesnost, imate manire bez obzira koju vilicu upotrebljavate.”</a:t>
            </a:r>
          </a:p>
          <a:p>
            <a:r>
              <a:rPr lang="en-US" sz="1600" dirty="0"/>
              <a:t>				</a:t>
            </a:r>
            <a:endParaRPr lang="hr-HR" sz="1600" dirty="0"/>
          </a:p>
          <a:p>
            <a:r>
              <a:rPr lang="hr-HR" sz="1600" dirty="0"/>
              <a:t>                                                                                                    </a:t>
            </a:r>
            <a:r>
              <a:rPr lang="en-US" sz="1600" dirty="0"/>
              <a:t> </a:t>
            </a:r>
            <a:r>
              <a:rPr lang="hr-HR" sz="1600" dirty="0"/>
              <a:t>Emily Post</a:t>
            </a:r>
            <a:endParaRPr lang="en-US" sz="1600" dirty="0"/>
          </a:p>
          <a:p>
            <a:endParaRPr lang="en-US" dirty="0"/>
          </a:p>
        </p:txBody>
      </p:sp>
    </p:spTree>
    <p:extLst>
      <p:ext uri="{BB962C8B-B14F-4D97-AF65-F5344CB8AC3E}">
        <p14:creationId xmlns:p14="http://schemas.microsoft.com/office/powerpoint/2010/main" val="36693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688157" y="414779"/>
            <a:ext cx="7591299" cy="1185422"/>
          </a:xfrm>
        </p:spPr>
        <p:txBody>
          <a:bodyPr/>
          <a:lstStyle/>
          <a:p>
            <a:r>
              <a:rPr lang="en-US" dirty="0"/>
              <a:t>Zašto je važno dijete učiti pristojnom ponašanju?</a:t>
            </a:r>
          </a:p>
        </p:txBody>
      </p:sp>
      <p:graphicFrame>
        <p:nvGraphicFramePr>
          <p:cNvPr id="3" name="Dijagram 2">
            <a:extLst>
              <a:ext uri="{FF2B5EF4-FFF2-40B4-BE49-F238E27FC236}">
                <a16:creationId xmlns:a16="http://schemas.microsoft.com/office/drawing/2014/main" id="{C2A92412-5B69-2667-3E6B-F4928DBD68C8}"/>
              </a:ext>
            </a:extLst>
          </p:cNvPr>
          <p:cNvGraphicFramePr/>
          <p:nvPr/>
        </p:nvGraphicFramePr>
        <p:xfrm>
          <a:off x="914400" y="1949061"/>
          <a:ext cx="6400800"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3958542" y="522447"/>
            <a:ext cx="6857999" cy="653547"/>
          </a:xfrm>
        </p:spPr>
        <p:txBody>
          <a:bodyPr/>
          <a:lstStyle/>
          <a:p>
            <a:r>
              <a:rPr lang="en-US" dirty="0"/>
              <a:t>Pristojno se ponašati</a:t>
            </a:r>
            <a:r>
              <a:rPr lang="hr-HR" dirty="0"/>
              <a:t>…</a:t>
            </a:r>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053526" y="1470581"/>
            <a:ext cx="7852528" cy="5128182"/>
          </a:xfrm>
        </p:spPr>
        <p:txBody>
          <a:bodyPr>
            <a:normAutofit fontScale="25000" lnSpcReduction="20000"/>
          </a:bodyPr>
          <a:lstStyle/>
          <a:p>
            <a:pPr marL="342900" indent="-342900">
              <a:lnSpc>
                <a:spcPts val="2800"/>
              </a:lnSpc>
              <a:buFont typeface="Arial" panose="020B0604020202020204" pitchFamily="34" charset="0"/>
              <a:buChar char="•"/>
            </a:pPr>
            <a:r>
              <a:rPr lang="en-US" sz="4800" dirty="0"/>
              <a:t>Pristojno se ponašati znači imati dobre navike</a:t>
            </a:r>
          </a:p>
          <a:p>
            <a:pPr marL="342900" indent="-342900">
              <a:lnSpc>
                <a:spcPts val="2800"/>
              </a:lnSpc>
              <a:buFont typeface="Arial" panose="020B0604020202020204" pitchFamily="34" charset="0"/>
              <a:buChar char="•"/>
            </a:pPr>
            <a:r>
              <a:rPr lang="en-US" sz="4800" dirty="0"/>
              <a:t>Važno je što ranije započeti s učenjem manira kako bi ona postala nešto što se automatski radi</a:t>
            </a:r>
          </a:p>
          <a:p>
            <a:pPr marL="342900" indent="-342900">
              <a:lnSpc>
                <a:spcPts val="2800"/>
              </a:lnSpc>
              <a:buFont typeface="Arial" panose="020B0604020202020204" pitchFamily="34" charset="0"/>
              <a:buChar char="•"/>
            </a:pPr>
            <a:r>
              <a:rPr lang="en-US" sz="4800" dirty="0"/>
              <a:t>Pristojno ponašanje pomoći će socijalnom razvoju djeteta</a:t>
            </a:r>
          </a:p>
          <a:p>
            <a:pPr marL="342900" indent="-342900">
              <a:lnSpc>
                <a:spcPts val="2800"/>
              </a:lnSpc>
              <a:buFont typeface="Arial" panose="020B0604020202020204" pitchFamily="34" charset="0"/>
              <a:buChar char="•"/>
            </a:pPr>
            <a:r>
              <a:rPr lang="en-US" sz="4800" dirty="0"/>
              <a:t>Učenje manira je obrazovanje koje traje cijeli život ( roditelji dijete uče polako, uvođenjem jedne nove vještine mjesečno te je jednako važno ne imati velika očekivanja, nego ići korak po korak, npr. Čim dijete progovori, ono može naučiti da svaki put kada nešto želi, kaže HVALA. Malo dijete od 2 godine reći će bilo koju riječ ako ga tako naučite, dok će između 3 i 5 godine to raditi uz poticaj, a tek kad navrši 6 godina samo će se sjetiti „čarobne riječi”</a:t>
            </a:r>
          </a:p>
          <a:p>
            <a:pPr marL="342900" indent="-342900">
              <a:lnSpc>
                <a:spcPts val="2800"/>
              </a:lnSpc>
              <a:buFont typeface="Arial" panose="020B0604020202020204" pitchFamily="34" charset="0"/>
              <a:buChar char="•"/>
            </a:pPr>
            <a:r>
              <a:rPr lang="en-US" sz="4800" dirty="0"/>
              <a:t>Učenje lijepog ponašanja je postupno i polako, zahtjeva dosljednost i strpljenje odrasle osobe, bitno je da oba roditelja potiču ista ponašanja, jer djeca od njih uče kako se ponašati u određenoj situaciji</a:t>
            </a:r>
          </a:p>
          <a:p>
            <a:pPr marL="342900" indent="-342900">
              <a:lnSpc>
                <a:spcPts val="2800"/>
              </a:lnSpc>
              <a:buFont typeface="Arial" panose="020B0604020202020204" pitchFamily="34" charset="0"/>
              <a:buChar char="•"/>
            </a:pPr>
            <a:r>
              <a:rPr lang="en-US" sz="4800" dirty="0"/>
              <a:t>BUDITE STRPLJIVI, OHRABRUJTE I PODRŽAVAJTE SVOJE DIJETE, IAKO ĆE VAM SE PONEKAD ČINITI DA SE UZAJAMNO GNJAVITE JER TISUĆU PUTA PONAVLJATE JEDNO TE ISTO TISUĆU I PRVI PUT ĆE SVE SJETI NA MJESTO</a:t>
            </a:r>
          </a:p>
          <a:p>
            <a:pPr marL="342900" indent="-342900">
              <a:lnSpc>
                <a:spcPts val="2800"/>
              </a:lnSpc>
              <a:buFont typeface="Arial" panose="020B0604020202020204" pitchFamily="34" charset="0"/>
              <a:buChar char="•"/>
            </a:pPr>
            <a:endParaRPr lang="en-US" sz="4800" dirty="0"/>
          </a:p>
          <a:p>
            <a:endParaRPr lang="en-US" dirty="0"/>
          </a:p>
          <a:p>
            <a:endParaRPr lang="en-US" dirty="0"/>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a:xfrm>
            <a:off x="2331719" y="1376313"/>
            <a:ext cx="7772401" cy="1253765"/>
          </a:xfrm>
        </p:spPr>
        <p:txBody>
          <a:bodyPr>
            <a:normAutofit fontScale="90000"/>
          </a:bodyPr>
          <a:lstStyle/>
          <a:p>
            <a:pPr algn="ctr"/>
            <a:r>
              <a:rPr lang="it-IT" sz="3600" dirty="0"/>
              <a:t>OSNOVNI BONTON KOJEG UČIMO DJECU</a:t>
            </a:r>
            <a:br>
              <a:rPr lang="it-IT" dirty="0"/>
            </a:br>
            <a:endParaRPr lang="en-US" dirty="0"/>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2036190" y="2696066"/>
            <a:ext cx="8276734" cy="3893270"/>
          </a:xfrm>
        </p:spPr>
        <p:txBody>
          <a:bodyPr>
            <a:normAutofit fontScale="92500" lnSpcReduction="10000"/>
          </a:bodyPr>
          <a:lstStyle/>
          <a:p>
            <a:pPr marL="285750" indent="-285750">
              <a:lnSpc>
                <a:spcPct val="170000"/>
              </a:lnSpc>
              <a:buFont typeface="Arial" panose="020B0604020202020204" pitchFamily="34" charset="0"/>
              <a:buChar char="•"/>
            </a:pPr>
            <a:r>
              <a:rPr lang="en-US" sz="1400" dirty="0"/>
              <a:t>Ponašanje za stolom: dijete od 3 godine može jesti žlicom i vilicom, te ostati za stolom 15-20 minuta, trebao bi se znati obrisati ubrusom</a:t>
            </a:r>
          </a:p>
          <a:p>
            <a:pPr marL="285750" indent="-285750">
              <a:lnSpc>
                <a:spcPct val="170000"/>
              </a:lnSpc>
              <a:buFont typeface="Arial" panose="020B0604020202020204" pitchFamily="34" charset="0"/>
              <a:buChar char="•"/>
            </a:pPr>
            <a:r>
              <a:rPr lang="en-US" sz="1400" dirty="0"/>
              <a:t>Važno ih je ohrabrivati da koriste pribor, također ga treba naučiti da kaže „ne, hvala” ako mu ponudiš hranu, a nije gladno</a:t>
            </a:r>
          </a:p>
          <a:p>
            <a:pPr marL="285750" indent="-285750">
              <a:lnSpc>
                <a:spcPct val="170000"/>
              </a:lnSpc>
              <a:buFont typeface="Arial" panose="020B0604020202020204" pitchFamily="34" charset="0"/>
              <a:buChar char="•"/>
            </a:pPr>
            <a:r>
              <a:rPr lang="en-US" sz="1400" dirty="0"/>
              <a:t>VAŽNO je da zna da ne smije bacati hranu</a:t>
            </a:r>
          </a:p>
          <a:p>
            <a:pPr marL="285750" indent="-285750">
              <a:lnSpc>
                <a:spcPct val="170000"/>
              </a:lnSpc>
              <a:buFont typeface="Arial" panose="020B0604020202020204" pitchFamily="34" charset="0"/>
              <a:buChar char="•"/>
            </a:pPr>
            <a:r>
              <a:rPr lang="en-US" sz="1400" dirty="0"/>
              <a:t>„HVALA” i „MOLIM”: 18-mjesešno dijete izgovara, ali ne shvaća pravo značenje, a  2,5 godišnje dijete povezuje riječ sa značenjem</a:t>
            </a:r>
          </a:p>
          <a:p>
            <a:pPr marL="285750" indent="-285750">
              <a:lnSpc>
                <a:spcPct val="170000"/>
              </a:lnSpc>
              <a:buFont typeface="Arial" panose="020B0604020202020204" pitchFamily="34" charset="0"/>
              <a:buChar char="•"/>
            </a:pPr>
            <a:r>
              <a:rPr lang="en-US" sz="1400" dirty="0"/>
              <a:t>ISPRIČAVANJE: 18 mjesečno dijete razumije osnovno razumijevanje empatije, no ne razumije zašto bi se trebalo tako ispričati, dijete od 2-3 godine počinje shvaćati koncept, no previše je zaigrano da bi to činilo bez poticaja, tu je bitno POTICANJE da shvati zašto je bitno</a:t>
            </a:r>
          </a:p>
          <a:p>
            <a:pPr>
              <a:lnSpc>
                <a:spcPct val="200000"/>
              </a:lnSpc>
            </a:pPr>
            <a:endParaRPr lang="en-US" dirty="0"/>
          </a:p>
          <a:p>
            <a:pPr>
              <a:lnSpc>
                <a:spcPct val="200000"/>
              </a:lnSpc>
            </a:pPr>
            <a:endParaRPr lang="en-US" dirty="0"/>
          </a:p>
        </p:txBody>
      </p:sp>
    </p:spTree>
    <p:extLst>
      <p:ext uri="{BB962C8B-B14F-4D97-AF65-F5344CB8AC3E}">
        <p14:creationId xmlns:p14="http://schemas.microsoft.com/office/powerpoint/2010/main" val="52493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156671" y="1309147"/>
            <a:ext cx="3429000" cy="3429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lika 9">
            <a:extLst>
              <a:ext uri="{FF2B5EF4-FFF2-40B4-BE49-F238E27FC236}">
                <a16:creationId xmlns:a16="http://schemas.microsoft.com/office/drawing/2014/main" id="{FB043C7A-6BE8-5B38-57A3-D65664908246}"/>
              </a:ext>
            </a:extLst>
          </p:cNvPr>
          <p:cNvPicPr>
            <a:picLocks noChangeAspect="1"/>
          </p:cNvPicPr>
          <p:nvPr/>
        </p:nvPicPr>
        <p:blipFill>
          <a:blip r:embed="rId2"/>
          <a:stretch>
            <a:fillRect/>
          </a:stretch>
        </p:blipFill>
        <p:spPr>
          <a:xfrm>
            <a:off x="4386112" y="4105673"/>
            <a:ext cx="3036882" cy="2280345"/>
          </a:xfrm>
          <a:prstGeom prst="rect">
            <a:avLst/>
          </a:prstGeom>
        </p:spPr>
      </p:pic>
      <p:pic>
        <p:nvPicPr>
          <p:cNvPr id="11" name="Slika 10">
            <a:extLst>
              <a:ext uri="{FF2B5EF4-FFF2-40B4-BE49-F238E27FC236}">
                <a16:creationId xmlns:a16="http://schemas.microsoft.com/office/drawing/2014/main" id="{4E96D290-D181-0EB7-B801-47554E530838}"/>
              </a:ext>
            </a:extLst>
          </p:cNvPr>
          <p:cNvPicPr>
            <a:picLocks noChangeAspect="1"/>
          </p:cNvPicPr>
          <p:nvPr/>
        </p:nvPicPr>
        <p:blipFill>
          <a:blip r:embed="rId3"/>
          <a:stretch>
            <a:fillRect/>
          </a:stretch>
        </p:blipFill>
        <p:spPr>
          <a:xfrm>
            <a:off x="5231875" y="459020"/>
            <a:ext cx="2556471" cy="2212233"/>
          </a:xfrm>
          <a:prstGeom prst="rect">
            <a:avLst/>
          </a:prstGeom>
        </p:spPr>
      </p:pic>
      <p:pic>
        <p:nvPicPr>
          <p:cNvPr id="12" name="Slika 11">
            <a:extLst>
              <a:ext uri="{FF2B5EF4-FFF2-40B4-BE49-F238E27FC236}">
                <a16:creationId xmlns:a16="http://schemas.microsoft.com/office/drawing/2014/main" id="{4AF81274-3348-2D88-8B0D-C6764E48E986}"/>
              </a:ext>
            </a:extLst>
          </p:cNvPr>
          <p:cNvPicPr>
            <a:picLocks noChangeAspect="1"/>
          </p:cNvPicPr>
          <p:nvPr/>
        </p:nvPicPr>
        <p:blipFill>
          <a:blip r:embed="rId4"/>
          <a:stretch>
            <a:fillRect/>
          </a:stretch>
        </p:blipFill>
        <p:spPr>
          <a:xfrm>
            <a:off x="606329" y="491895"/>
            <a:ext cx="2356032" cy="2099626"/>
          </a:xfrm>
          <a:prstGeom prst="rect">
            <a:avLst/>
          </a:prstGeom>
        </p:spPr>
      </p:pic>
      <p:pic>
        <p:nvPicPr>
          <p:cNvPr id="13" name="Slika 12">
            <a:extLst>
              <a:ext uri="{FF2B5EF4-FFF2-40B4-BE49-F238E27FC236}">
                <a16:creationId xmlns:a16="http://schemas.microsoft.com/office/drawing/2014/main" id="{993CE3BE-7678-4DBA-826A-665FC9D7569B}"/>
              </a:ext>
            </a:extLst>
          </p:cNvPr>
          <p:cNvPicPr>
            <a:picLocks noChangeAspect="1"/>
          </p:cNvPicPr>
          <p:nvPr/>
        </p:nvPicPr>
        <p:blipFill>
          <a:blip r:embed="rId5"/>
          <a:stretch>
            <a:fillRect/>
          </a:stretch>
        </p:blipFill>
        <p:spPr>
          <a:xfrm>
            <a:off x="693448" y="4105673"/>
            <a:ext cx="3043591" cy="2281388"/>
          </a:xfrm>
          <a:prstGeom prst="rect">
            <a:avLst/>
          </a:prstGeom>
        </p:spPr>
      </p:pic>
      <p:pic>
        <p:nvPicPr>
          <p:cNvPr id="14" name="Slika 13">
            <a:extLst>
              <a:ext uri="{FF2B5EF4-FFF2-40B4-BE49-F238E27FC236}">
                <a16:creationId xmlns:a16="http://schemas.microsoft.com/office/drawing/2014/main" id="{97BD4DBA-D823-AD9C-4CED-BCF34BCE7BE5}"/>
              </a:ext>
            </a:extLst>
          </p:cNvPr>
          <p:cNvPicPr>
            <a:picLocks noChangeAspect="1"/>
          </p:cNvPicPr>
          <p:nvPr/>
        </p:nvPicPr>
        <p:blipFill>
          <a:blip r:embed="rId6"/>
          <a:stretch>
            <a:fillRect/>
          </a:stretch>
        </p:blipFill>
        <p:spPr>
          <a:xfrm>
            <a:off x="3061342" y="1761259"/>
            <a:ext cx="1999661" cy="2024047"/>
          </a:xfrm>
          <a:prstGeom prst="rect">
            <a:avLst/>
          </a:prstGeom>
        </p:spPr>
      </p:pic>
      <p:sp>
        <p:nvSpPr>
          <p:cNvPr id="15" name="TekstniOkvir 14">
            <a:extLst>
              <a:ext uri="{FF2B5EF4-FFF2-40B4-BE49-F238E27FC236}">
                <a16:creationId xmlns:a16="http://schemas.microsoft.com/office/drawing/2014/main" id="{A5EF99FE-2BA1-6B62-6425-849D1300C0E9}"/>
              </a:ext>
            </a:extLst>
          </p:cNvPr>
          <p:cNvSpPr txBox="1"/>
          <p:nvPr/>
        </p:nvSpPr>
        <p:spPr>
          <a:xfrm>
            <a:off x="8754095" y="2007984"/>
            <a:ext cx="2234152" cy="2031325"/>
          </a:xfrm>
          <a:prstGeom prst="rect">
            <a:avLst/>
          </a:prstGeom>
          <a:noFill/>
        </p:spPr>
        <p:txBody>
          <a:bodyPr wrap="square" rtlCol="0">
            <a:spAutoFit/>
          </a:bodyPr>
          <a:lstStyle/>
          <a:p>
            <a:r>
              <a:rPr lang="hr-HR" dirty="0"/>
              <a:t>Čitali smo i listali slikovnice o bontončiću za najmlađe i upoznali Tonka Bontonka, </a:t>
            </a:r>
          </a:p>
          <a:p>
            <a:r>
              <a:rPr lang="hr-HR" dirty="0"/>
              <a:t>koji nas uči i potiče na lijepo ponašanju. </a:t>
            </a:r>
          </a:p>
        </p:txBody>
      </p:sp>
      <p:pic>
        <p:nvPicPr>
          <p:cNvPr id="16" name="Slika 15">
            <a:extLst>
              <a:ext uri="{FF2B5EF4-FFF2-40B4-BE49-F238E27FC236}">
                <a16:creationId xmlns:a16="http://schemas.microsoft.com/office/drawing/2014/main" id="{D011625A-0CD9-AC3B-B106-0A9BD2572E77}"/>
              </a:ext>
            </a:extLst>
          </p:cNvPr>
          <p:cNvPicPr>
            <a:picLocks noChangeAspect="1"/>
          </p:cNvPicPr>
          <p:nvPr/>
        </p:nvPicPr>
        <p:blipFill>
          <a:blip r:embed="rId7"/>
          <a:stretch>
            <a:fillRect/>
          </a:stretch>
        </p:blipFill>
        <p:spPr>
          <a:xfrm>
            <a:off x="8858700" y="4389283"/>
            <a:ext cx="2487384" cy="1713124"/>
          </a:xfrm>
          <a:prstGeom prst="rect">
            <a:avLst/>
          </a:prstGeom>
        </p:spPr>
      </p:pic>
    </p:spTree>
    <p:extLst>
      <p:ext uri="{BB962C8B-B14F-4D97-AF65-F5344CB8AC3E}">
        <p14:creationId xmlns:p14="http://schemas.microsoft.com/office/powerpoint/2010/main" val="260224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30155" y="250767"/>
            <a:ext cx="6857999" cy="1124748"/>
          </a:xfrm>
        </p:spPr>
        <p:txBody>
          <a:bodyPr>
            <a:normAutofit/>
          </a:bodyPr>
          <a:lstStyle/>
          <a:p>
            <a:r>
              <a:rPr lang="hr-HR" sz="3200" dirty="0"/>
              <a:t>Svakodnevno ponavljamo </a:t>
            </a:r>
            <a:br>
              <a:rPr lang="hr-HR" sz="3200" dirty="0"/>
            </a:br>
            <a:r>
              <a:rPr lang="hr-HR" sz="3200" dirty="0"/>
              <a:t>4 čarobne riječi…</a:t>
            </a:r>
            <a:endParaRPr lang="en-US" sz="3200"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ika 1">
            <a:extLst>
              <a:ext uri="{FF2B5EF4-FFF2-40B4-BE49-F238E27FC236}">
                <a16:creationId xmlns:a16="http://schemas.microsoft.com/office/drawing/2014/main" id="{5B0BFDB8-8AB1-BA03-7631-615E051B426C}"/>
              </a:ext>
            </a:extLst>
          </p:cNvPr>
          <p:cNvPicPr>
            <a:picLocks noChangeAspect="1"/>
          </p:cNvPicPr>
          <p:nvPr/>
        </p:nvPicPr>
        <p:blipFill>
          <a:blip r:embed="rId2"/>
          <a:stretch>
            <a:fillRect/>
          </a:stretch>
        </p:blipFill>
        <p:spPr>
          <a:xfrm>
            <a:off x="1219574" y="2605787"/>
            <a:ext cx="2328677" cy="1646425"/>
          </a:xfrm>
          <a:prstGeom prst="rect">
            <a:avLst/>
          </a:prstGeom>
        </p:spPr>
      </p:pic>
      <p:sp>
        <p:nvSpPr>
          <p:cNvPr id="6" name="TekstniOkvir 5">
            <a:extLst>
              <a:ext uri="{FF2B5EF4-FFF2-40B4-BE49-F238E27FC236}">
                <a16:creationId xmlns:a16="http://schemas.microsoft.com/office/drawing/2014/main" id="{30AB30AC-D611-B2D0-CDA9-0D62ED1F5736}"/>
              </a:ext>
            </a:extLst>
          </p:cNvPr>
          <p:cNvSpPr txBox="1"/>
          <p:nvPr/>
        </p:nvSpPr>
        <p:spPr>
          <a:xfrm>
            <a:off x="6748561" y="2296817"/>
            <a:ext cx="2517866" cy="2893100"/>
          </a:xfrm>
          <a:prstGeom prst="rect">
            <a:avLst/>
          </a:prstGeom>
          <a:noFill/>
        </p:spPr>
        <p:txBody>
          <a:bodyPr wrap="square" rtlCol="0">
            <a:spAutoFit/>
          </a:bodyPr>
          <a:lstStyle/>
          <a:p>
            <a:r>
              <a:rPr lang="hr-HR" sz="1400" dirty="0"/>
              <a:t>…i usvajamo stihove…</a:t>
            </a:r>
          </a:p>
          <a:p>
            <a:endParaRPr lang="hr-HR" sz="1400" dirty="0"/>
          </a:p>
          <a:p>
            <a:endParaRPr lang="hr-HR" sz="1400" dirty="0"/>
          </a:p>
          <a:p>
            <a:endParaRPr lang="hr-HR" sz="1400" dirty="0"/>
          </a:p>
          <a:p>
            <a:r>
              <a:rPr lang="hr-HR" sz="1400" dirty="0"/>
              <a:t>Četiri najvažnije male riječi,</a:t>
            </a:r>
          </a:p>
          <a:p>
            <a:r>
              <a:rPr lang="hr-HR" sz="1400" dirty="0"/>
              <a:t>Lako je od srca iskreno reći!</a:t>
            </a:r>
          </a:p>
          <a:p>
            <a:endParaRPr lang="hr-HR" sz="1400" dirty="0"/>
          </a:p>
          <a:p>
            <a:r>
              <a:rPr lang="hr-HR" sz="1400" dirty="0"/>
              <a:t>One su samo zato male,</a:t>
            </a:r>
          </a:p>
          <a:p>
            <a:r>
              <a:rPr lang="hr-HR" sz="1400" dirty="0"/>
              <a:t>Da bi u dječje srce stale.</a:t>
            </a:r>
          </a:p>
          <a:p>
            <a:endParaRPr lang="hr-HR" sz="1400" dirty="0"/>
          </a:p>
          <a:p>
            <a:r>
              <a:rPr lang="hr-HR" sz="1400" dirty="0"/>
              <a:t>Dobrog su srca najbolji gosti:</a:t>
            </a:r>
          </a:p>
          <a:p>
            <a:r>
              <a:rPr lang="hr-HR" sz="1400" dirty="0"/>
              <a:t>MOLIM, HVALA, IZVOLI, OPROSTI</a:t>
            </a:r>
          </a:p>
        </p:txBody>
      </p:sp>
      <p:pic>
        <p:nvPicPr>
          <p:cNvPr id="8" name="Slika 7">
            <a:extLst>
              <a:ext uri="{FF2B5EF4-FFF2-40B4-BE49-F238E27FC236}">
                <a16:creationId xmlns:a16="http://schemas.microsoft.com/office/drawing/2014/main" id="{74A6ED30-B095-4E13-0C80-7E5979A6B110}"/>
              </a:ext>
            </a:extLst>
          </p:cNvPr>
          <p:cNvPicPr>
            <a:picLocks noChangeAspect="1"/>
          </p:cNvPicPr>
          <p:nvPr/>
        </p:nvPicPr>
        <p:blipFill>
          <a:blip r:embed="rId3"/>
          <a:stretch>
            <a:fillRect/>
          </a:stretch>
        </p:blipFill>
        <p:spPr>
          <a:xfrm>
            <a:off x="4439677" y="1115763"/>
            <a:ext cx="1969179" cy="2627604"/>
          </a:xfrm>
          <a:prstGeom prst="rect">
            <a:avLst/>
          </a:prstGeom>
        </p:spPr>
      </p:pic>
      <p:pic>
        <p:nvPicPr>
          <p:cNvPr id="10" name="Slika 9">
            <a:extLst>
              <a:ext uri="{FF2B5EF4-FFF2-40B4-BE49-F238E27FC236}">
                <a16:creationId xmlns:a16="http://schemas.microsoft.com/office/drawing/2014/main" id="{AEA8EBE7-6182-457B-35B7-1F38D947AC6D}"/>
              </a:ext>
            </a:extLst>
          </p:cNvPr>
          <p:cNvPicPr>
            <a:picLocks noChangeAspect="1"/>
          </p:cNvPicPr>
          <p:nvPr/>
        </p:nvPicPr>
        <p:blipFill>
          <a:blip r:embed="rId4"/>
          <a:stretch>
            <a:fillRect/>
          </a:stretch>
        </p:blipFill>
        <p:spPr>
          <a:xfrm>
            <a:off x="9328497" y="1109667"/>
            <a:ext cx="1969179" cy="2633700"/>
          </a:xfrm>
          <a:prstGeom prst="rect">
            <a:avLst/>
          </a:prstGeom>
        </p:spPr>
      </p:pic>
      <p:pic>
        <p:nvPicPr>
          <p:cNvPr id="11" name="Slika 10">
            <a:extLst>
              <a:ext uri="{FF2B5EF4-FFF2-40B4-BE49-F238E27FC236}">
                <a16:creationId xmlns:a16="http://schemas.microsoft.com/office/drawing/2014/main" id="{CC089433-D37F-3FAA-D11A-38AE7B7DCEED}"/>
              </a:ext>
            </a:extLst>
          </p:cNvPr>
          <p:cNvPicPr>
            <a:picLocks noChangeAspect="1"/>
          </p:cNvPicPr>
          <p:nvPr/>
        </p:nvPicPr>
        <p:blipFill>
          <a:blip r:embed="rId5"/>
          <a:stretch>
            <a:fillRect/>
          </a:stretch>
        </p:blipFill>
        <p:spPr>
          <a:xfrm>
            <a:off x="4427549" y="4082352"/>
            <a:ext cx="1969179" cy="2633700"/>
          </a:xfrm>
          <a:prstGeom prst="rect">
            <a:avLst/>
          </a:prstGeom>
        </p:spPr>
      </p:pic>
      <p:pic>
        <p:nvPicPr>
          <p:cNvPr id="12" name="Slika 11">
            <a:extLst>
              <a:ext uri="{FF2B5EF4-FFF2-40B4-BE49-F238E27FC236}">
                <a16:creationId xmlns:a16="http://schemas.microsoft.com/office/drawing/2014/main" id="{1D960100-294B-7BD0-3774-5D27425965EE}"/>
              </a:ext>
            </a:extLst>
          </p:cNvPr>
          <p:cNvPicPr>
            <a:picLocks noChangeAspect="1"/>
          </p:cNvPicPr>
          <p:nvPr/>
        </p:nvPicPr>
        <p:blipFill>
          <a:blip r:embed="rId6"/>
          <a:stretch>
            <a:fillRect/>
          </a:stretch>
        </p:blipFill>
        <p:spPr>
          <a:xfrm>
            <a:off x="9334781" y="4082352"/>
            <a:ext cx="1975275" cy="2633700"/>
          </a:xfrm>
          <a:prstGeom prst="rect">
            <a:avLst/>
          </a:prstGeom>
        </p:spPr>
      </p:pic>
      <p:pic>
        <p:nvPicPr>
          <p:cNvPr id="13" name="Slika 12">
            <a:extLst>
              <a:ext uri="{FF2B5EF4-FFF2-40B4-BE49-F238E27FC236}">
                <a16:creationId xmlns:a16="http://schemas.microsoft.com/office/drawing/2014/main" id="{40D1030A-74BB-5A2E-381C-508E1FA7B3A9}"/>
              </a:ext>
            </a:extLst>
          </p:cNvPr>
          <p:cNvPicPr>
            <a:picLocks noChangeAspect="1"/>
          </p:cNvPicPr>
          <p:nvPr/>
        </p:nvPicPr>
        <p:blipFill>
          <a:blip r:embed="rId7"/>
          <a:stretch>
            <a:fillRect/>
          </a:stretch>
        </p:blipFill>
        <p:spPr>
          <a:xfrm>
            <a:off x="425733" y="3907099"/>
            <a:ext cx="1450974" cy="2127688"/>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kstniOkvir 7">
            <a:extLst>
              <a:ext uri="{FF2B5EF4-FFF2-40B4-BE49-F238E27FC236}">
                <a16:creationId xmlns:a16="http://schemas.microsoft.com/office/drawing/2014/main" id="{A7EBA786-592C-EBAD-11BC-937D8BDEA39D}"/>
              </a:ext>
            </a:extLst>
          </p:cNvPr>
          <p:cNvSpPr txBox="1"/>
          <p:nvPr/>
        </p:nvSpPr>
        <p:spPr>
          <a:xfrm>
            <a:off x="480767" y="3101548"/>
            <a:ext cx="2714919" cy="1477328"/>
          </a:xfrm>
          <a:prstGeom prst="rect">
            <a:avLst/>
          </a:prstGeom>
          <a:noFill/>
        </p:spPr>
        <p:txBody>
          <a:bodyPr wrap="square" rtlCol="0">
            <a:spAutoFit/>
          </a:bodyPr>
          <a:lstStyle/>
          <a:p>
            <a:r>
              <a:rPr lang="hr-HR" dirty="0"/>
              <a:t>Kartice s različitim ponašanjem- razgovarali smo i razvrstavali što je lijepo, a što nije lijepo raditi</a:t>
            </a:r>
          </a:p>
        </p:txBody>
      </p:sp>
      <p:pic>
        <p:nvPicPr>
          <p:cNvPr id="9" name="Slika 8">
            <a:extLst>
              <a:ext uri="{FF2B5EF4-FFF2-40B4-BE49-F238E27FC236}">
                <a16:creationId xmlns:a16="http://schemas.microsoft.com/office/drawing/2014/main" id="{D1779DF4-4E7A-8AC6-C9A8-E5FC554F8BA2}"/>
              </a:ext>
            </a:extLst>
          </p:cNvPr>
          <p:cNvPicPr>
            <a:picLocks noChangeAspect="1"/>
          </p:cNvPicPr>
          <p:nvPr/>
        </p:nvPicPr>
        <p:blipFill>
          <a:blip r:embed="rId2"/>
          <a:stretch>
            <a:fillRect/>
          </a:stretch>
        </p:blipFill>
        <p:spPr>
          <a:xfrm>
            <a:off x="4909408" y="3841164"/>
            <a:ext cx="2960039" cy="2215161"/>
          </a:xfrm>
          <a:prstGeom prst="rect">
            <a:avLst/>
          </a:prstGeom>
        </p:spPr>
      </p:pic>
      <p:pic>
        <p:nvPicPr>
          <p:cNvPr id="10" name="Slika 9">
            <a:extLst>
              <a:ext uri="{FF2B5EF4-FFF2-40B4-BE49-F238E27FC236}">
                <a16:creationId xmlns:a16="http://schemas.microsoft.com/office/drawing/2014/main" id="{DAF8704E-08CB-CA78-004F-03253B756D72}"/>
              </a:ext>
            </a:extLst>
          </p:cNvPr>
          <p:cNvPicPr>
            <a:picLocks noChangeAspect="1"/>
          </p:cNvPicPr>
          <p:nvPr/>
        </p:nvPicPr>
        <p:blipFill>
          <a:blip r:embed="rId3"/>
          <a:stretch>
            <a:fillRect/>
          </a:stretch>
        </p:blipFill>
        <p:spPr>
          <a:xfrm>
            <a:off x="9630738" y="583739"/>
            <a:ext cx="1968382" cy="2621507"/>
          </a:xfrm>
          <a:prstGeom prst="rect">
            <a:avLst/>
          </a:prstGeom>
        </p:spPr>
      </p:pic>
      <p:pic>
        <p:nvPicPr>
          <p:cNvPr id="11" name="Slika 10">
            <a:extLst>
              <a:ext uri="{FF2B5EF4-FFF2-40B4-BE49-F238E27FC236}">
                <a16:creationId xmlns:a16="http://schemas.microsoft.com/office/drawing/2014/main" id="{643935E1-D101-FC20-A3C9-21515DB9F7C6}"/>
              </a:ext>
            </a:extLst>
          </p:cNvPr>
          <p:cNvPicPr>
            <a:picLocks noChangeAspect="1"/>
          </p:cNvPicPr>
          <p:nvPr/>
        </p:nvPicPr>
        <p:blipFill>
          <a:blip r:embed="rId4"/>
          <a:stretch>
            <a:fillRect/>
          </a:stretch>
        </p:blipFill>
        <p:spPr>
          <a:xfrm>
            <a:off x="8531256" y="3842118"/>
            <a:ext cx="2789731" cy="2213255"/>
          </a:xfrm>
          <a:prstGeom prst="rect">
            <a:avLst/>
          </a:prstGeom>
        </p:spPr>
      </p:pic>
      <p:pic>
        <p:nvPicPr>
          <p:cNvPr id="12" name="Slika 11">
            <a:extLst>
              <a:ext uri="{FF2B5EF4-FFF2-40B4-BE49-F238E27FC236}">
                <a16:creationId xmlns:a16="http://schemas.microsoft.com/office/drawing/2014/main" id="{C70D3B28-2F9E-40F3-FB7F-148EC0CE7C3F}"/>
              </a:ext>
            </a:extLst>
          </p:cNvPr>
          <p:cNvPicPr>
            <a:picLocks noChangeAspect="1"/>
          </p:cNvPicPr>
          <p:nvPr/>
        </p:nvPicPr>
        <p:blipFill>
          <a:blip r:embed="rId5"/>
          <a:stretch>
            <a:fillRect/>
          </a:stretch>
        </p:blipFill>
        <p:spPr>
          <a:xfrm>
            <a:off x="7094199" y="583738"/>
            <a:ext cx="1966131" cy="2621508"/>
          </a:xfrm>
          <a:prstGeom prst="rect">
            <a:avLst/>
          </a:prstGeom>
        </p:spPr>
      </p:pic>
      <p:pic>
        <p:nvPicPr>
          <p:cNvPr id="13" name="Slika 12">
            <a:extLst>
              <a:ext uri="{FF2B5EF4-FFF2-40B4-BE49-F238E27FC236}">
                <a16:creationId xmlns:a16="http://schemas.microsoft.com/office/drawing/2014/main" id="{FE9DA4C5-F9CB-B14C-4359-C6258997D930}"/>
              </a:ext>
            </a:extLst>
          </p:cNvPr>
          <p:cNvPicPr>
            <a:picLocks noChangeAspect="1"/>
          </p:cNvPicPr>
          <p:nvPr/>
        </p:nvPicPr>
        <p:blipFill>
          <a:blip r:embed="rId6"/>
          <a:stretch>
            <a:fillRect/>
          </a:stretch>
        </p:blipFill>
        <p:spPr>
          <a:xfrm>
            <a:off x="4571626" y="583738"/>
            <a:ext cx="1952165" cy="2598137"/>
          </a:xfrm>
          <a:prstGeom prst="rect">
            <a:avLst/>
          </a:prstGeom>
        </p:spPr>
      </p:pic>
      <p:pic>
        <p:nvPicPr>
          <p:cNvPr id="20" name="Slika 19">
            <a:extLst>
              <a:ext uri="{FF2B5EF4-FFF2-40B4-BE49-F238E27FC236}">
                <a16:creationId xmlns:a16="http://schemas.microsoft.com/office/drawing/2014/main" id="{C0032418-C4C9-FE99-2D4A-74902F4DFF83}"/>
              </a:ext>
            </a:extLst>
          </p:cNvPr>
          <p:cNvPicPr>
            <a:picLocks noChangeAspect="1"/>
          </p:cNvPicPr>
          <p:nvPr/>
        </p:nvPicPr>
        <p:blipFill>
          <a:blip r:embed="rId7"/>
          <a:stretch>
            <a:fillRect/>
          </a:stretch>
        </p:blipFill>
        <p:spPr>
          <a:xfrm>
            <a:off x="382175" y="946958"/>
            <a:ext cx="1780186" cy="2060627"/>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0" y="0"/>
            <a:ext cx="3016577" cy="28570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kstniOkvir 8">
            <a:extLst>
              <a:ext uri="{FF2B5EF4-FFF2-40B4-BE49-F238E27FC236}">
                <a16:creationId xmlns:a16="http://schemas.microsoft.com/office/drawing/2014/main" id="{B6D39874-5F53-F54F-B42E-3CDDD9A50AB2}"/>
              </a:ext>
            </a:extLst>
          </p:cNvPr>
          <p:cNvSpPr txBox="1"/>
          <p:nvPr/>
        </p:nvSpPr>
        <p:spPr>
          <a:xfrm>
            <a:off x="530655" y="443060"/>
            <a:ext cx="2224725" cy="2031325"/>
          </a:xfrm>
          <a:prstGeom prst="rect">
            <a:avLst/>
          </a:prstGeom>
          <a:noFill/>
        </p:spPr>
        <p:txBody>
          <a:bodyPr wrap="square" rtlCol="0">
            <a:spAutoFit/>
          </a:bodyPr>
          <a:lstStyle/>
          <a:p>
            <a:r>
              <a:rPr lang="hr-HR" dirty="0">
                <a:solidFill>
                  <a:schemeClr val="bg1"/>
                </a:solidFill>
              </a:rPr>
              <a:t>Promatrajući djecu, fotografirale smo ih kada naprave nešto što je lijepo ponašanje i kada naprave nešto što je ružno ponašanje.</a:t>
            </a:r>
          </a:p>
        </p:txBody>
      </p:sp>
      <p:pic>
        <p:nvPicPr>
          <p:cNvPr id="11" name="Slika 10">
            <a:extLst>
              <a:ext uri="{FF2B5EF4-FFF2-40B4-BE49-F238E27FC236}">
                <a16:creationId xmlns:a16="http://schemas.microsoft.com/office/drawing/2014/main" id="{8E9B8B1C-7D0A-5472-21FB-1CADBAF3C34E}"/>
              </a:ext>
            </a:extLst>
          </p:cNvPr>
          <p:cNvPicPr>
            <a:picLocks noChangeAspect="1"/>
          </p:cNvPicPr>
          <p:nvPr/>
        </p:nvPicPr>
        <p:blipFill>
          <a:blip r:embed="rId3"/>
          <a:stretch>
            <a:fillRect/>
          </a:stretch>
        </p:blipFill>
        <p:spPr>
          <a:xfrm>
            <a:off x="3801425" y="311839"/>
            <a:ext cx="1511939" cy="2011854"/>
          </a:xfrm>
          <a:prstGeom prst="rect">
            <a:avLst/>
          </a:prstGeom>
        </p:spPr>
      </p:pic>
      <p:pic>
        <p:nvPicPr>
          <p:cNvPr id="12" name="Slika 11">
            <a:extLst>
              <a:ext uri="{FF2B5EF4-FFF2-40B4-BE49-F238E27FC236}">
                <a16:creationId xmlns:a16="http://schemas.microsoft.com/office/drawing/2014/main" id="{71C1836A-2B5E-CFB5-A904-EC290D3576F8}"/>
              </a:ext>
            </a:extLst>
          </p:cNvPr>
          <p:cNvPicPr>
            <a:picLocks noChangeAspect="1"/>
          </p:cNvPicPr>
          <p:nvPr/>
        </p:nvPicPr>
        <p:blipFill>
          <a:blip r:embed="rId4"/>
          <a:stretch>
            <a:fillRect/>
          </a:stretch>
        </p:blipFill>
        <p:spPr>
          <a:xfrm>
            <a:off x="5822998" y="328972"/>
            <a:ext cx="1505843" cy="2005758"/>
          </a:xfrm>
          <a:prstGeom prst="rect">
            <a:avLst/>
          </a:prstGeom>
        </p:spPr>
      </p:pic>
      <p:pic>
        <p:nvPicPr>
          <p:cNvPr id="13" name="Slika 12">
            <a:extLst>
              <a:ext uri="{FF2B5EF4-FFF2-40B4-BE49-F238E27FC236}">
                <a16:creationId xmlns:a16="http://schemas.microsoft.com/office/drawing/2014/main" id="{0B114FF4-6A21-84CF-EDB4-04A26520AC23}"/>
              </a:ext>
            </a:extLst>
          </p:cNvPr>
          <p:cNvPicPr>
            <a:picLocks noChangeAspect="1"/>
          </p:cNvPicPr>
          <p:nvPr/>
        </p:nvPicPr>
        <p:blipFill>
          <a:blip r:embed="rId5"/>
          <a:stretch>
            <a:fillRect/>
          </a:stretch>
        </p:blipFill>
        <p:spPr>
          <a:xfrm>
            <a:off x="7903971" y="344366"/>
            <a:ext cx="1505843" cy="2005758"/>
          </a:xfrm>
          <a:prstGeom prst="rect">
            <a:avLst/>
          </a:prstGeom>
        </p:spPr>
      </p:pic>
      <p:pic>
        <p:nvPicPr>
          <p:cNvPr id="14" name="Slika 13">
            <a:extLst>
              <a:ext uri="{FF2B5EF4-FFF2-40B4-BE49-F238E27FC236}">
                <a16:creationId xmlns:a16="http://schemas.microsoft.com/office/drawing/2014/main" id="{F1ED7E88-9D8E-F9D4-00C1-14E153DD7724}"/>
              </a:ext>
            </a:extLst>
          </p:cNvPr>
          <p:cNvPicPr>
            <a:picLocks noChangeAspect="1"/>
          </p:cNvPicPr>
          <p:nvPr/>
        </p:nvPicPr>
        <p:blipFill>
          <a:blip r:embed="rId6"/>
          <a:stretch>
            <a:fillRect/>
          </a:stretch>
        </p:blipFill>
        <p:spPr>
          <a:xfrm>
            <a:off x="10007692" y="298083"/>
            <a:ext cx="1536325" cy="2005758"/>
          </a:xfrm>
          <a:prstGeom prst="rect">
            <a:avLst/>
          </a:prstGeom>
        </p:spPr>
      </p:pic>
      <p:pic>
        <p:nvPicPr>
          <p:cNvPr id="15" name="Slika 14">
            <a:extLst>
              <a:ext uri="{FF2B5EF4-FFF2-40B4-BE49-F238E27FC236}">
                <a16:creationId xmlns:a16="http://schemas.microsoft.com/office/drawing/2014/main" id="{6E0530B5-25E4-DAA6-D712-FBD405CE7976}"/>
              </a:ext>
            </a:extLst>
          </p:cNvPr>
          <p:cNvPicPr>
            <a:picLocks noChangeAspect="1"/>
          </p:cNvPicPr>
          <p:nvPr/>
        </p:nvPicPr>
        <p:blipFill>
          <a:blip r:embed="rId7"/>
          <a:stretch>
            <a:fillRect/>
          </a:stretch>
        </p:blipFill>
        <p:spPr>
          <a:xfrm>
            <a:off x="491140" y="2960253"/>
            <a:ext cx="1597290" cy="2005758"/>
          </a:xfrm>
          <a:prstGeom prst="rect">
            <a:avLst/>
          </a:prstGeom>
        </p:spPr>
      </p:pic>
      <p:pic>
        <p:nvPicPr>
          <p:cNvPr id="16" name="Slika 15">
            <a:extLst>
              <a:ext uri="{FF2B5EF4-FFF2-40B4-BE49-F238E27FC236}">
                <a16:creationId xmlns:a16="http://schemas.microsoft.com/office/drawing/2014/main" id="{0237831B-E61C-D088-D518-F71C75CF56AB}"/>
              </a:ext>
            </a:extLst>
          </p:cNvPr>
          <p:cNvPicPr>
            <a:picLocks noChangeAspect="1"/>
          </p:cNvPicPr>
          <p:nvPr/>
        </p:nvPicPr>
        <p:blipFill>
          <a:blip r:embed="rId8"/>
          <a:stretch>
            <a:fillRect/>
          </a:stretch>
        </p:blipFill>
        <p:spPr>
          <a:xfrm>
            <a:off x="2592175" y="2528550"/>
            <a:ext cx="1505843" cy="2005758"/>
          </a:xfrm>
          <a:prstGeom prst="rect">
            <a:avLst/>
          </a:prstGeom>
        </p:spPr>
      </p:pic>
      <p:pic>
        <p:nvPicPr>
          <p:cNvPr id="17" name="Slika 16">
            <a:extLst>
              <a:ext uri="{FF2B5EF4-FFF2-40B4-BE49-F238E27FC236}">
                <a16:creationId xmlns:a16="http://schemas.microsoft.com/office/drawing/2014/main" id="{6E98DC27-7AD4-B122-6B72-EA8F8DB89342}"/>
              </a:ext>
            </a:extLst>
          </p:cNvPr>
          <p:cNvPicPr>
            <a:picLocks noChangeAspect="1"/>
          </p:cNvPicPr>
          <p:nvPr/>
        </p:nvPicPr>
        <p:blipFill>
          <a:blip r:embed="rId9"/>
          <a:stretch>
            <a:fillRect/>
          </a:stretch>
        </p:blipFill>
        <p:spPr>
          <a:xfrm>
            <a:off x="3795766" y="4698183"/>
            <a:ext cx="1505843" cy="2011854"/>
          </a:xfrm>
          <a:prstGeom prst="rect">
            <a:avLst/>
          </a:prstGeom>
        </p:spPr>
      </p:pic>
      <p:pic>
        <p:nvPicPr>
          <p:cNvPr id="18" name="Slika 17">
            <a:extLst>
              <a:ext uri="{FF2B5EF4-FFF2-40B4-BE49-F238E27FC236}">
                <a16:creationId xmlns:a16="http://schemas.microsoft.com/office/drawing/2014/main" id="{493C711F-AC12-0D9A-CB76-D9E5DE8F6991}"/>
              </a:ext>
            </a:extLst>
          </p:cNvPr>
          <p:cNvPicPr>
            <a:picLocks noChangeAspect="1"/>
          </p:cNvPicPr>
          <p:nvPr/>
        </p:nvPicPr>
        <p:blipFill>
          <a:blip r:embed="rId10"/>
          <a:stretch>
            <a:fillRect/>
          </a:stretch>
        </p:blipFill>
        <p:spPr>
          <a:xfrm>
            <a:off x="7903970" y="2542851"/>
            <a:ext cx="1505843" cy="2011854"/>
          </a:xfrm>
          <a:prstGeom prst="rect">
            <a:avLst/>
          </a:prstGeom>
        </p:spPr>
      </p:pic>
      <p:pic>
        <p:nvPicPr>
          <p:cNvPr id="19" name="Slika 18">
            <a:extLst>
              <a:ext uri="{FF2B5EF4-FFF2-40B4-BE49-F238E27FC236}">
                <a16:creationId xmlns:a16="http://schemas.microsoft.com/office/drawing/2014/main" id="{5097AF67-C140-2E0A-AD8C-28AF9B6B0937}"/>
              </a:ext>
            </a:extLst>
          </p:cNvPr>
          <p:cNvPicPr>
            <a:picLocks noChangeAspect="1"/>
          </p:cNvPicPr>
          <p:nvPr/>
        </p:nvPicPr>
        <p:blipFill>
          <a:blip r:embed="rId11"/>
          <a:stretch>
            <a:fillRect/>
          </a:stretch>
        </p:blipFill>
        <p:spPr>
          <a:xfrm>
            <a:off x="10038174" y="2542851"/>
            <a:ext cx="1505843" cy="2011854"/>
          </a:xfrm>
          <a:prstGeom prst="rect">
            <a:avLst/>
          </a:prstGeom>
        </p:spPr>
      </p:pic>
      <p:pic>
        <p:nvPicPr>
          <p:cNvPr id="20" name="Slika 19">
            <a:extLst>
              <a:ext uri="{FF2B5EF4-FFF2-40B4-BE49-F238E27FC236}">
                <a16:creationId xmlns:a16="http://schemas.microsoft.com/office/drawing/2014/main" id="{836E2ED7-3410-787A-C226-DBE8936472C6}"/>
              </a:ext>
            </a:extLst>
          </p:cNvPr>
          <p:cNvPicPr>
            <a:picLocks noChangeAspect="1"/>
          </p:cNvPicPr>
          <p:nvPr/>
        </p:nvPicPr>
        <p:blipFill>
          <a:blip r:embed="rId12"/>
          <a:stretch>
            <a:fillRect/>
          </a:stretch>
        </p:blipFill>
        <p:spPr>
          <a:xfrm>
            <a:off x="530655" y="5145549"/>
            <a:ext cx="2627604" cy="1554615"/>
          </a:xfrm>
          <a:prstGeom prst="rect">
            <a:avLst/>
          </a:prstGeom>
        </p:spPr>
      </p:pic>
      <p:pic>
        <p:nvPicPr>
          <p:cNvPr id="21" name="Slika 20">
            <a:extLst>
              <a:ext uri="{FF2B5EF4-FFF2-40B4-BE49-F238E27FC236}">
                <a16:creationId xmlns:a16="http://schemas.microsoft.com/office/drawing/2014/main" id="{DCA0F6B6-6B92-B829-0002-7D8C104117A8}"/>
              </a:ext>
            </a:extLst>
          </p:cNvPr>
          <p:cNvPicPr>
            <a:picLocks noChangeAspect="1"/>
          </p:cNvPicPr>
          <p:nvPr/>
        </p:nvPicPr>
        <p:blipFill>
          <a:blip r:embed="rId13"/>
          <a:stretch>
            <a:fillRect/>
          </a:stretch>
        </p:blipFill>
        <p:spPr>
          <a:xfrm>
            <a:off x="4601763" y="2725064"/>
            <a:ext cx="2757507" cy="1554615"/>
          </a:xfrm>
          <a:prstGeom prst="rect">
            <a:avLst/>
          </a:prstGeom>
        </p:spPr>
      </p:pic>
      <p:pic>
        <p:nvPicPr>
          <p:cNvPr id="22" name="Slika 21">
            <a:extLst>
              <a:ext uri="{FF2B5EF4-FFF2-40B4-BE49-F238E27FC236}">
                <a16:creationId xmlns:a16="http://schemas.microsoft.com/office/drawing/2014/main" id="{F4D9E20E-C289-CFDA-CB00-E3598453BDE7}"/>
              </a:ext>
            </a:extLst>
          </p:cNvPr>
          <p:cNvPicPr>
            <a:picLocks noChangeAspect="1"/>
          </p:cNvPicPr>
          <p:nvPr/>
        </p:nvPicPr>
        <p:blipFill>
          <a:blip r:embed="rId14"/>
          <a:stretch>
            <a:fillRect/>
          </a:stretch>
        </p:blipFill>
        <p:spPr>
          <a:xfrm>
            <a:off x="10007692" y="4793715"/>
            <a:ext cx="1536325" cy="2024047"/>
          </a:xfrm>
          <a:prstGeom prst="rect">
            <a:avLst/>
          </a:prstGeom>
        </p:spPr>
      </p:pic>
      <p:pic>
        <p:nvPicPr>
          <p:cNvPr id="23" name="Slika 22">
            <a:extLst>
              <a:ext uri="{FF2B5EF4-FFF2-40B4-BE49-F238E27FC236}">
                <a16:creationId xmlns:a16="http://schemas.microsoft.com/office/drawing/2014/main" id="{FA16A364-700C-325F-55D5-B04E930BD2E6}"/>
              </a:ext>
            </a:extLst>
          </p:cNvPr>
          <p:cNvPicPr>
            <a:picLocks noChangeAspect="1"/>
          </p:cNvPicPr>
          <p:nvPr/>
        </p:nvPicPr>
        <p:blipFill>
          <a:blip r:embed="rId15"/>
          <a:stretch>
            <a:fillRect/>
          </a:stretch>
        </p:blipFill>
        <p:spPr>
          <a:xfrm>
            <a:off x="5822998" y="4692087"/>
            <a:ext cx="1518036" cy="2024047"/>
          </a:xfrm>
          <a:prstGeom prst="rect">
            <a:avLst/>
          </a:prstGeom>
        </p:spPr>
      </p:pic>
      <p:pic>
        <p:nvPicPr>
          <p:cNvPr id="24" name="Slika 23">
            <a:extLst>
              <a:ext uri="{FF2B5EF4-FFF2-40B4-BE49-F238E27FC236}">
                <a16:creationId xmlns:a16="http://schemas.microsoft.com/office/drawing/2014/main" id="{CE8FDC64-97AB-9461-4E3D-7D53EF2D1574}"/>
              </a:ext>
            </a:extLst>
          </p:cNvPr>
          <p:cNvPicPr>
            <a:picLocks noChangeAspect="1"/>
          </p:cNvPicPr>
          <p:nvPr/>
        </p:nvPicPr>
        <p:blipFill>
          <a:blip r:embed="rId16"/>
          <a:stretch>
            <a:fillRect/>
          </a:stretch>
        </p:blipFill>
        <p:spPr>
          <a:xfrm>
            <a:off x="7943597" y="4730241"/>
            <a:ext cx="1426588" cy="2024047"/>
          </a:xfrm>
          <a:prstGeom prst="rect">
            <a:avLst/>
          </a:prstGeom>
        </p:spPr>
      </p:pic>
    </p:spTree>
    <p:extLst>
      <p:ext uri="{BB962C8B-B14F-4D97-AF65-F5344CB8AC3E}">
        <p14:creationId xmlns:p14="http://schemas.microsoft.com/office/powerpoint/2010/main" val="260051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3879279" y="1739243"/>
            <a:ext cx="3340962" cy="31485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ika 1">
            <a:extLst>
              <a:ext uri="{FF2B5EF4-FFF2-40B4-BE49-F238E27FC236}">
                <a16:creationId xmlns:a16="http://schemas.microsoft.com/office/drawing/2014/main" id="{5986711E-57A1-1F54-2CE8-2AC2E54F8FBF}"/>
              </a:ext>
            </a:extLst>
          </p:cNvPr>
          <p:cNvPicPr>
            <a:picLocks noChangeAspect="1"/>
          </p:cNvPicPr>
          <p:nvPr/>
        </p:nvPicPr>
        <p:blipFill>
          <a:blip r:embed="rId2"/>
          <a:stretch>
            <a:fillRect/>
          </a:stretch>
        </p:blipFill>
        <p:spPr>
          <a:xfrm>
            <a:off x="4131196" y="4606182"/>
            <a:ext cx="2213040" cy="1749704"/>
          </a:xfrm>
          <a:prstGeom prst="rect">
            <a:avLst/>
          </a:prstGeom>
        </p:spPr>
      </p:pic>
      <p:pic>
        <p:nvPicPr>
          <p:cNvPr id="3" name="Slika 2">
            <a:extLst>
              <a:ext uri="{FF2B5EF4-FFF2-40B4-BE49-F238E27FC236}">
                <a16:creationId xmlns:a16="http://schemas.microsoft.com/office/drawing/2014/main" id="{67EDDD84-E693-D09E-0930-38761AF11D38}"/>
              </a:ext>
            </a:extLst>
          </p:cNvPr>
          <p:cNvPicPr>
            <a:picLocks noChangeAspect="1"/>
          </p:cNvPicPr>
          <p:nvPr/>
        </p:nvPicPr>
        <p:blipFill>
          <a:blip r:embed="rId3"/>
          <a:stretch>
            <a:fillRect/>
          </a:stretch>
        </p:blipFill>
        <p:spPr>
          <a:xfrm>
            <a:off x="819788" y="750179"/>
            <a:ext cx="2783054" cy="2087290"/>
          </a:xfrm>
          <a:prstGeom prst="rect">
            <a:avLst/>
          </a:prstGeom>
        </p:spPr>
      </p:pic>
      <p:pic>
        <p:nvPicPr>
          <p:cNvPr id="4" name="Slika 3">
            <a:extLst>
              <a:ext uri="{FF2B5EF4-FFF2-40B4-BE49-F238E27FC236}">
                <a16:creationId xmlns:a16="http://schemas.microsoft.com/office/drawing/2014/main" id="{06E77F29-3F54-71A9-67CD-B3257316BC9E}"/>
              </a:ext>
            </a:extLst>
          </p:cNvPr>
          <p:cNvPicPr>
            <a:picLocks noChangeAspect="1"/>
          </p:cNvPicPr>
          <p:nvPr/>
        </p:nvPicPr>
        <p:blipFill>
          <a:blip r:embed="rId4"/>
          <a:stretch>
            <a:fillRect/>
          </a:stretch>
        </p:blipFill>
        <p:spPr>
          <a:xfrm>
            <a:off x="7000818" y="4621882"/>
            <a:ext cx="2783054" cy="2087290"/>
          </a:xfrm>
          <a:prstGeom prst="rect">
            <a:avLst/>
          </a:prstGeom>
        </p:spPr>
      </p:pic>
      <p:pic>
        <p:nvPicPr>
          <p:cNvPr id="5" name="Slika 4">
            <a:extLst>
              <a:ext uri="{FF2B5EF4-FFF2-40B4-BE49-F238E27FC236}">
                <a16:creationId xmlns:a16="http://schemas.microsoft.com/office/drawing/2014/main" id="{C927980F-B853-FEDE-5150-2FDE2EB1D48B}"/>
              </a:ext>
            </a:extLst>
          </p:cNvPr>
          <p:cNvPicPr>
            <a:picLocks noChangeAspect="1"/>
          </p:cNvPicPr>
          <p:nvPr/>
        </p:nvPicPr>
        <p:blipFill>
          <a:blip r:embed="rId5"/>
          <a:stretch>
            <a:fillRect/>
          </a:stretch>
        </p:blipFill>
        <p:spPr>
          <a:xfrm>
            <a:off x="651590" y="3562536"/>
            <a:ext cx="2783054" cy="2087290"/>
          </a:xfrm>
          <a:prstGeom prst="rect">
            <a:avLst/>
          </a:prstGeom>
        </p:spPr>
      </p:pic>
      <p:pic>
        <p:nvPicPr>
          <p:cNvPr id="6" name="Slika 5">
            <a:extLst>
              <a:ext uri="{FF2B5EF4-FFF2-40B4-BE49-F238E27FC236}">
                <a16:creationId xmlns:a16="http://schemas.microsoft.com/office/drawing/2014/main" id="{4F404ECC-062C-B7A5-05C7-0870372CA933}"/>
              </a:ext>
            </a:extLst>
          </p:cNvPr>
          <p:cNvPicPr>
            <a:picLocks noChangeAspect="1"/>
          </p:cNvPicPr>
          <p:nvPr/>
        </p:nvPicPr>
        <p:blipFill>
          <a:blip r:embed="rId6"/>
          <a:stretch>
            <a:fillRect/>
          </a:stretch>
        </p:blipFill>
        <p:spPr>
          <a:xfrm>
            <a:off x="8293111" y="2393205"/>
            <a:ext cx="2788489" cy="2087290"/>
          </a:xfrm>
          <a:prstGeom prst="rect">
            <a:avLst/>
          </a:prstGeom>
        </p:spPr>
      </p:pic>
      <p:pic>
        <p:nvPicPr>
          <p:cNvPr id="8" name="Slika 7">
            <a:extLst>
              <a:ext uri="{FF2B5EF4-FFF2-40B4-BE49-F238E27FC236}">
                <a16:creationId xmlns:a16="http://schemas.microsoft.com/office/drawing/2014/main" id="{5D28688C-E7AD-7351-D0BC-CAB9DF0C9B71}"/>
              </a:ext>
            </a:extLst>
          </p:cNvPr>
          <p:cNvPicPr>
            <a:picLocks noChangeAspect="1"/>
          </p:cNvPicPr>
          <p:nvPr/>
        </p:nvPicPr>
        <p:blipFill>
          <a:blip r:embed="rId7"/>
          <a:stretch>
            <a:fillRect/>
          </a:stretch>
        </p:blipFill>
        <p:spPr>
          <a:xfrm>
            <a:off x="7412198" y="164528"/>
            <a:ext cx="2783053" cy="2087290"/>
          </a:xfrm>
          <a:prstGeom prst="rect">
            <a:avLst/>
          </a:prstGeom>
        </p:spPr>
      </p:pic>
      <p:sp>
        <p:nvSpPr>
          <p:cNvPr id="9" name="TekstniOkvir 8">
            <a:extLst>
              <a:ext uri="{FF2B5EF4-FFF2-40B4-BE49-F238E27FC236}">
                <a16:creationId xmlns:a16="http://schemas.microsoft.com/office/drawing/2014/main" id="{14208588-E6B5-6D7E-45CA-D647F732EF73}"/>
              </a:ext>
            </a:extLst>
          </p:cNvPr>
          <p:cNvSpPr txBox="1"/>
          <p:nvPr/>
        </p:nvSpPr>
        <p:spPr>
          <a:xfrm>
            <a:off x="4515110" y="2020858"/>
            <a:ext cx="2620651" cy="2585323"/>
          </a:xfrm>
          <a:prstGeom prst="rect">
            <a:avLst/>
          </a:prstGeom>
          <a:noFill/>
        </p:spPr>
        <p:txBody>
          <a:bodyPr wrap="square" rtlCol="0">
            <a:spAutoFit/>
          </a:bodyPr>
          <a:lstStyle/>
          <a:p>
            <a:r>
              <a:rPr lang="hr-HR" dirty="0"/>
              <a:t>Slike s dječjim ponašanjem povezali smo i s emocijama.</a:t>
            </a:r>
          </a:p>
          <a:p>
            <a:r>
              <a:rPr lang="hr-HR" dirty="0"/>
              <a:t>Naš Tonko Bontonko je sretan kada djeca rade nešto što je lijepo, a bude i tužan kada naprave nešto što je ružno ponašanje. </a:t>
            </a:r>
          </a:p>
        </p:txBody>
      </p:sp>
    </p:spTree>
    <p:extLst>
      <p:ext uri="{BB962C8B-B14F-4D97-AF65-F5344CB8AC3E}">
        <p14:creationId xmlns:p14="http://schemas.microsoft.com/office/powerpoint/2010/main" val="120076588"/>
      </p:ext>
    </p:extLst>
  </p:cSld>
  <p:clrMapOvr>
    <a:masterClrMapping/>
  </p:clrMapOvr>
</p:sld>
</file>

<file path=ppt/theme/theme1.xml><?xml version="1.0" encoding="utf-8"?>
<a:theme xmlns:a="http://schemas.openxmlformats.org/drawingml/2006/main" name="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0C9AB-22E5-4B15-9968-9BFD9A52E7C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4E904B8-1FB4-44AD-B9D5-D31AAFA711A4}">
  <ds:schemaRefs>
    <ds:schemaRef ds:uri="http://schemas.microsoft.com/sharepoint/v3/contenttype/forms"/>
  </ds:schemaRefs>
</ds:datastoreItem>
</file>

<file path=customXml/itemProps3.xml><?xml version="1.0" encoding="utf-8"?>
<ds:datastoreItem xmlns:ds="http://schemas.openxmlformats.org/officeDocument/2006/customXml" ds:itemID="{DC9E6C82-D0C1-4F22-874F-B9325F072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Široki zaslon</PresentationFormat>
  <Paragraphs>56</Paragraphs>
  <Slides>14</Slides>
  <Notes>2</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14</vt:i4>
      </vt:variant>
    </vt:vector>
  </HeadingPairs>
  <TitlesOfParts>
    <vt:vector size="19" baseType="lpstr">
      <vt:lpstr>Arial</vt:lpstr>
      <vt:lpstr>Calibri</vt:lpstr>
      <vt:lpstr>Kristen ITC</vt:lpstr>
      <vt:lpstr>Quire Sans</vt:lpstr>
      <vt:lpstr>Office Theme</vt:lpstr>
      <vt:lpstr>Jaslice Poreč- soba 3</vt:lpstr>
      <vt:lpstr>Zašto je važno dijete učiti pristojnom ponašanju?</vt:lpstr>
      <vt:lpstr>Pristojno se ponašati…</vt:lpstr>
      <vt:lpstr>OSNOVNI BONTON KOJEG UČIMO DJECU </vt:lpstr>
      <vt:lpstr>PowerPoint prezentacija</vt:lpstr>
      <vt:lpstr>Svakodnevno ponavljamo  4 čarobne riječi…</vt:lpstr>
      <vt:lpstr>PowerPoint prezentacija</vt:lpstr>
      <vt:lpstr>PowerPoint prezentacija</vt:lpstr>
      <vt:lpstr>PowerPoint prezentacija</vt:lpstr>
      <vt:lpstr>PowerPoint prezentacija</vt:lpstr>
      <vt:lpstr>PowerPoint prezentacija</vt:lpstr>
      <vt:lpstr>PowerPoint prezentacija</vt:lpstr>
      <vt:lpstr>…a najljepše je igrati se zajedno…</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2020-08-16T23:01:46Z</dcterms:created>
  <dcterms:modified xsi:type="dcterms:W3CDTF">2023-04-17T10:12:50Z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